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4"/>
  </p:sldMasterIdLst>
  <p:notesMasterIdLst>
    <p:notesMasterId r:id="rId15"/>
  </p:notesMasterIdLst>
  <p:sldIdLst>
    <p:sldId id="290" r:id="rId5"/>
    <p:sldId id="278" r:id="rId6"/>
    <p:sldId id="268" r:id="rId7"/>
    <p:sldId id="299" r:id="rId8"/>
    <p:sldId id="292" r:id="rId9"/>
    <p:sldId id="264" r:id="rId10"/>
    <p:sldId id="301" r:id="rId11"/>
    <p:sldId id="296" r:id="rId12"/>
    <p:sldId id="302" r:id="rId13"/>
    <p:sldId id="298" r:id="rId14"/>
  </p:sldIdLst>
  <p:sldSz cx="9144000" cy="5143500" type="screen16x9"/>
  <p:notesSz cx="5143500" cy="9144000"/>
  <p:embeddedFontLst>
    <p:embeddedFont>
      <p:font typeface="Georgia" panose="02040502050405020303" pitchFamily="18" charset="0"/>
      <p:regular r:id="rId16"/>
      <p:bold r:id="rId17"/>
      <p:italic r:id="rId18"/>
      <p:boldItalic r:id="rId19"/>
    </p:embeddedFont>
    <p:embeddedFont>
      <p:font typeface="Playfair Display ExtraBold" panose="020B0604020202020204" charset="0"/>
      <p:bold r:id="rId20"/>
      <p:boldItalic r:id="rId21"/>
    </p:embeddedFont>
    <p:embeddedFont>
      <p:font typeface="Trebuchet MS" panose="020B0603020202020204" pitchFamily="34" charset="0"/>
      <p:regular r:id="rId22"/>
      <p:bold r:id="rId23"/>
      <p:italic r:id="rId24"/>
      <p:boldItalic r:id="rId25"/>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6A4F"/>
    <a:srgbClr val="E8F5EE"/>
    <a:srgbClr val="FAF8F5"/>
    <a:srgbClr val="2D9B6E"/>
    <a:srgbClr val="1B3C2D"/>
    <a:srgbClr val="3CC88A"/>
    <a:srgbClr val="1432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81AA63-3102-4BED-9E0E-C35BE9AAFC11}" v="1" dt="2026-08-24T09:08:27.5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2039" autoAdjust="0"/>
  </p:normalViewPr>
  <p:slideViewPr>
    <p:cSldViewPr snapToGrid="0" snapToObjects="1">
      <p:cViewPr varScale="1">
        <p:scale>
          <a:sx n="100" d="100"/>
          <a:sy n="100" d="100"/>
        </p:scale>
        <p:origin x="840"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3.fntdata"/><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6.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9.fntdata"/><Relationship Id="rId5" Type="http://schemas.openxmlformats.org/officeDocument/2006/relationships/slide" Target="slides/slide1.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font" Target="fonts/font4.fntdata"/><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7.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ny Tridgell" userId="ef75e1c0-555f-484c-b20b-0bc6b4573af1" providerId="ADAL" clId="{B30521F8-359D-48BD-A8FE-CBC929E01B6F}"/>
    <pc:docChg chg="undo custSel addSld delSld modSld sldOrd">
      <pc:chgData name="Jonny Tridgell" userId="ef75e1c0-555f-484c-b20b-0bc6b4573af1" providerId="ADAL" clId="{B30521F8-359D-48BD-A8FE-CBC929E01B6F}" dt="2026-08-24T09:08:29.870" v="10594" actId="20577"/>
      <pc:docMkLst>
        <pc:docMk/>
      </pc:docMkLst>
      <pc:sldChg chg="modSp add mod">
        <pc:chgData name="Jonny Tridgell" userId="ef75e1c0-555f-484c-b20b-0bc6b4573af1" providerId="ADAL" clId="{B30521F8-359D-48BD-A8FE-CBC929E01B6F}" dt="2026-08-24T09:08:29.870" v="10594" actId="20577"/>
        <pc:sldMkLst>
          <pc:docMk/>
          <pc:sldMk cId="0" sldId="290"/>
        </pc:sldMkLst>
        <pc:spChg chg="mod">
          <ac:chgData name="Jonny Tridgell" userId="ef75e1c0-555f-484c-b20b-0bc6b4573af1" providerId="ADAL" clId="{B30521F8-359D-48BD-A8FE-CBC929E01B6F}" dt="2026-08-24T09:08:29.870" v="10594" actId="20577"/>
          <ac:spMkLst>
            <pc:docMk/>
            <pc:sldMk cId="0" sldId="290"/>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5135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_BmEU5O-bT4"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bbc.co.uk/news/videos/ckgw0nz8r70o"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Teachers may wish to hide this slide, as it will prejudice how students approach the ‘do now activity’ on the next slide.</a:t>
            </a:r>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DA20D-0538-5563-F783-153819F369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7ADB5D-EBD0-8D55-71ED-3572D6BC64C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2312405-3CE1-05E5-8CA3-CABC006DD94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TIME: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Students should hear the objectives. This is also a good time to remind students of how to ask for support if this is stressful.</a:t>
            </a:r>
          </a:p>
        </p:txBody>
      </p:sp>
      <p:sp>
        <p:nvSpPr>
          <p:cNvPr id="4" name="Slide Number Placeholder 3">
            <a:extLst>
              <a:ext uri="{FF2B5EF4-FFF2-40B4-BE49-F238E27FC236}">
                <a16:creationId xmlns:a16="http://schemas.microsoft.com/office/drawing/2014/main" id="{B6C02017-59CE-D202-9448-E7C22B66F6B8}"/>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19939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9AEED0-8F16-A2CE-0A17-243C6B482D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D59694-6871-BF8C-6EBC-FC2831D2103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EFD3065-569D-E4B2-363C-5206AF3650C0}"/>
              </a:ext>
            </a:extLst>
          </p:cNvPr>
          <p:cNvSpPr>
            <a:spLocks noGrp="1"/>
          </p:cNvSpPr>
          <p:nvPr>
            <p:ph type="body" idx="1"/>
          </p:nvPr>
        </p:nvSpPr>
        <p:spPr/>
        <p:txBody>
          <a:bodyPr/>
          <a:lstStyle/>
          <a:p>
            <a:r>
              <a:rPr lang="en-US" b="1" dirty="0"/>
              <a:t>TIME: 10 minutes, including settling in time.</a:t>
            </a:r>
          </a:p>
          <a:p>
            <a:endParaRPr lang="en-US" dirty="0"/>
          </a:p>
          <a:p>
            <a:r>
              <a:rPr lang="en-US" dirty="0"/>
              <a:t>Students should write down today’s title. Students should then do a think/pair/share for the activity in the white box. They may link this explicitly to Grenfell but also to other real disasters or keep it hypothetical.</a:t>
            </a:r>
          </a:p>
        </p:txBody>
      </p:sp>
      <p:sp>
        <p:nvSpPr>
          <p:cNvPr id="4" name="Slide Number Placeholder 3">
            <a:extLst>
              <a:ext uri="{FF2B5EF4-FFF2-40B4-BE49-F238E27FC236}">
                <a16:creationId xmlns:a16="http://schemas.microsoft.com/office/drawing/2014/main" id="{B819548A-12AA-D8E8-EE60-921B61C24B9A}"/>
              </a:ext>
            </a:extLst>
          </p:cNvPr>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289999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CC19-C8E7-E42F-3921-EE4DC9A345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C5969A-C8C5-0B13-D4E1-9B42D2D9AE61}"/>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F71E8520-2F0E-F7AB-A554-4D6FD9C1794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TIME: 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Students should hear the objectives. This is also a good time to remind students of how to ask for support if this is stressful.</a:t>
            </a:r>
          </a:p>
        </p:txBody>
      </p:sp>
      <p:sp>
        <p:nvSpPr>
          <p:cNvPr id="4" name="Slide Number Placeholder 3">
            <a:extLst>
              <a:ext uri="{FF2B5EF4-FFF2-40B4-BE49-F238E27FC236}">
                <a16:creationId xmlns:a16="http://schemas.microsoft.com/office/drawing/2014/main" id="{387F48C2-F496-77DF-D050-F88FC85BDF4E}"/>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8975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145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514350" y="4400550"/>
            <a:ext cx="4114800" cy="3600450"/>
          </a:xfrm>
          <a:prstGeom prst="rect">
            <a:avLst/>
          </a:prstGeom>
        </p:spPr>
        <p:txBody>
          <a:bodyPr/>
          <a:lstStyle/>
          <a:p>
            <a:r>
              <a:rPr lang="en-GB" b="1" dirty="0"/>
              <a:t>TIME: 10 minutes.</a:t>
            </a:r>
          </a:p>
          <a:p>
            <a:endParaRPr lang="en-GB" dirty="0"/>
          </a:p>
          <a:p>
            <a:r>
              <a:rPr lang="en-GB" dirty="0"/>
              <a:t>Watch the clip with the students (Source: </a:t>
            </a:r>
            <a:r>
              <a:rPr lang="en-US" dirty="0">
                <a:hlinkClick r:id="rId3"/>
              </a:rPr>
              <a:t>Grenfell deaths were avoidable, says inquiry chair</a:t>
            </a:r>
            <a:r>
              <a:rPr lang="en-US" dirty="0"/>
              <a:t>). Also found here: </a:t>
            </a:r>
            <a:r>
              <a:rPr lang="en-US" dirty="0">
                <a:hlinkClick r:id="rId4"/>
              </a:rPr>
              <a:t>All Grenfell deaths were avoidable - inquiry chair - BBC News</a:t>
            </a:r>
            <a:r>
              <a:rPr lang="en-US" dirty="0"/>
              <a:t>.</a:t>
            </a:r>
          </a:p>
          <a:p>
            <a:endParaRPr lang="en-US" dirty="0"/>
          </a:p>
          <a:p>
            <a:r>
              <a:rPr lang="en-US" dirty="0"/>
              <a:t>KEY QUESTION: How do you think it might have felt to be a member of the Grenfell Community and hear about this?</a:t>
            </a:r>
          </a:p>
          <a:p>
            <a:endParaRPr lang="en-US" dirty="0"/>
          </a:p>
        </p:txBody>
      </p:sp>
    </p:spTree>
    <p:extLst>
      <p:ext uri="{BB962C8B-B14F-4D97-AF65-F5344CB8AC3E}">
        <p14:creationId xmlns:p14="http://schemas.microsoft.com/office/powerpoint/2010/main" val="2846216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BD389-F555-E845-CA33-B0CF27F620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2B4740-F230-1F75-F322-A2F141AD0A7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EA4E139-A9A8-A9B4-E16B-E7F5BF72579C}"/>
              </a:ext>
            </a:extLst>
          </p:cNvPr>
          <p:cNvSpPr>
            <a:spLocks noGrp="1"/>
          </p:cNvSpPr>
          <p:nvPr>
            <p:ph type="body" idx="1"/>
          </p:nvPr>
        </p:nvSpPr>
        <p:spPr/>
        <p:txBody>
          <a:bodyPr/>
          <a:lstStyle/>
          <a:p>
            <a:r>
              <a:rPr lang="en-US" b="1" dirty="0"/>
              <a:t>TIME: 5 minutes</a:t>
            </a:r>
          </a:p>
          <a:p>
            <a:endParaRPr lang="en-US" dirty="0"/>
          </a:p>
          <a:p>
            <a:r>
              <a:rPr lang="en-US" dirty="0"/>
              <a:t>Source: https://www.bbc.co.uk/news/articles/c049yvrd5qxo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a:t>
            </a:r>
            <a:r>
              <a:rPr lang="en-US" dirty="0"/>
              <a:t>slide includes the different groups held responsible by the Inquiry. It is important to note that the Inquiry was not the end of the process, and neither was the Testimony Week. The community is still pursuing justice in the form of consequences for those who failed them and brought about the deaths of so many.</a:t>
            </a:r>
            <a:endParaRPr lang="en-GB" dirty="0"/>
          </a:p>
          <a:p>
            <a:endParaRPr lang="en-US" dirty="0"/>
          </a:p>
        </p:txBody>
      </p:sp>
      <p:sp>
        <p:nvSpPr>
          <p:cNvPr id="4" name="Slide Number Placeholder 3">
            <a:extLst>
              <a:ext uri="{FF2B5EF4-FFF2-40B4-BE49-F238E27FC236}">
                <a16:creationId xmlns:a16="http://schemas.microsoft.com/office/drawing/2014/main" id="{51680936-6D41-0D9F-0676-20435EEA3DD9}"/>
              </a:ext>
            </a:extLst>
          </p:cNvPr>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440036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TIME: 10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 https://webarchive.nationalarchives.gov.uk/ukgwa/20250320062715/https://www.grenfelltowerinquiry.org.uk/evidence/witness-statements-hanan-wahabi (open the IWS of Hanan Wahabi, Flat 66, Floor 9).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E1E660-1915-3E98-CA78-894AAE79D2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7FA935-938D-F21E-9957-339168C94AE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B0F68BB5-A6BE-35E0-6D32-2C54373FA842}"/>
              </a:ext>
            </a:extLst>
          </p:cNvPr>
          <p:cNvSpPr>
            <a:spLocks noGrp="1"/>
          </p:cNvSpPr>
          <p:nvPr>
            <p:ph type="body" idx="1"/>
          </p:nvPr>
        </p:nvSpPr>
        <p:spPr/>
        <p:txBody>
          <a:bodyPr/>
          <a:lstStyle/>
          <a:p>
            <a:r>
              <a:rPr lang="en-US" b="1" dirty="0"/>
              <a:t>TIME: 7 minutes.</a:t>
            </a:r>
          </a:p>
          <a:p>
            <a:endParaRPr lang="en-US" b="1" dirty="0"/>
          </a:p>
          <a:p>
            <a:r>
              <a:rPr lang="en-US" b="0" dirty="0"/>
              <a:t>The video clip in 2 minutes long. Students may have already heard about Hillsborough. What parallels can they draw between this and what happened at Grenfell?</a:t>
            </a:r>
            <a:r>
              <a:rPr lang="en-US" b="1" dirty="0"/>
              <a:t> </a:t>
            </a:r>
            <a:r>
              <a:rPr lang="en-US" b="0" dirty="0"/>
              <a:t>A key link can be made to classism and the way that Liverpool fans were spoken about.</a:t>
            </a:r>
            <a:endParaRPr lang="en-GB" dirty="0"/>
          </a:p>
        </p:txBody>
      </p:sp>
      <p:sp>
        <p:nvSpPr>
          <p:cNvPr id="4" name="Slide Number Placeholder 3">
            <a:extLst>
              <a:ext uri="{FF2B5EF4-FFF2-40B4-BE49-F238E27FC236}">
                <a16:creationId xmlns:a16="http://schemas.microsoft.com/office/drawing/2014/main" id="{0C008A4B-2616-2BC9-01BA-2D5D055BC4D1}"/>
              </a:ext>
            </a:extLst>
          </p:cNvPr>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827878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8B02A-173C-F7B6-59D8-5258300C8F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8193FF-B8DC-4A6F-3D58-540DF77252B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661B7B7-43F0-4BA7-5DE9-E22254DC710C}"/>
              </a:ext>
            </a:extLst>
          </p:cNvPr>
          <p:cNvSpPr>
            <a:spLocks noGrp="1"/>
          </p:cNvSpPr>
          <p:nvPr>
            <p:ph type="body" idx="1"/>
          </p:nvPr>
        </p:nvSpPr>
        <p:spPr/>
        <p:txBody>
          <a:bodyPr/>
          <a:lstStyle/>
          <a:p>
            <a:r>
              <a:rPr lang="en-US" b="1" dirty="0"/>
              <a:t>TIME: 3 minutes.</a:t>
            </a:r>
          </a:p>
          <a:p>
            <a:endParaRPr lang="en-US" b="1" dirty="0"/>
          </a:p>
          <a:p>
            <a:r>
              <a:rPr lang="en-US" b="0" dirty="0"/>
              <a:t>Talk through this. The next slide has a discussion and feedback activity.</a:t>
            </a:r>
          </a:p>
          <a:p>
            <a:endParaRPr lang="en-US" dirty="0"/>
          </a:p>
          <a:p>
            <a:endParaRPr lang="en-US" dirty="0"/>
          </a:p>
        </p:txBody>
      </p:sp>
      <p:sp>
        <p:nvSpPr>
          <p:cNvPr id="4" name="Slide Number Placeholder 3">
            <a:extLst>
              <a:ext uri="{FF2B5EF4-FFF2-40B4-BE49-F238E27FC236}">
                <a16:creationId xmlns:a16="http://schemas.microsoft.com/office/drawing/2014/main" id="{46C7DCB5-AC76-643C-2071-786503975C60}"/>
              </a:ext>
            </a:extLst>
          </p:cNvPr>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2629492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145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514350" y="4400550"/>
            <a:ext cx="4114800" cy="3600450"/>
          </a:xfrm>
          <a:prstGeom prst="rect">
            <a:avLst/>
          </a:prstGeom>
        </p:spPr>
        <p:txBody>
          <a:bodyPr/>
          <a:lstStyle/>
          <a:p>
            <a:r>
              <a:rPr lang="en-GB" b="1" dirty="0"/>
              <a:t>TIME: 10 minutes</a:t>
            </a:r>
            <a:r>
              <a:rPr lang="en-GB" b="0" dirty="0"/>
              <a:t>.</a:t>
            </a:r>
          </a:p>
          <a:p>
            <a:endParaRPr lang="en-GB" b="0" dirty="0"/>
          </a:p>
          <a:p>
            <a:r>
              <a:rPr lang="en-GB" b="0" dirty="0"/>
              <a:t>Elicit ideas from the students through hands up or cold-calling (you may wish to do think/pair/share if there is time). This should focus on:</a:t>
            </a:r>
          </a:p>
          <a:p>
            <a:pPr marL="171450" indent="-171450">
              <a:buFont typeface="Arial" panose="020B0604020202020204" pitchFamily="34" charset="0"/>
              <a:buChar char="•"/>
            </a:pPr>
            <a:r>
              <a:rPr lang="en-GB" b="0" dirty="0"/>
              <a:t>The importance of self-care throughout this process.</a:t>
            </a:r>
          </a:p>
          <a:p>
            <a:pPr marL="171450" indent="-171450">
              <a:buFont typeface="Arial" panose="020B0604020202020204" pitchFamily="34" charset="0"/>
              <a:buChar char="•"/>
            </a:pPr>
            <a:r>
              <a:rPr lang="en-GB" b="0" dirty="0"/>
              <a:t>The need to be practical. For example, keeping hold of all paperwork that you are given.</a:t>
            </a:r>
          </a:p>
          <a:p>
            <a:pPr marL="171450" indent="-171450">
              <a:buFont typeface="Arial" panose="020B0604020202020204" pitchFamily="34" charset="0"/>
              <a:buChar char="•"/>
            </a:pPr>
            <a:r>
              <a:rPr lang="en-GB" b="0" dirty="0"/>
              <a:t>Engage with people and groups that can help, for example your local MP or community groups.</a:t>
            </a:r>
          </a:p>
          <a:p>
            <a:pPr marL="171450" indent="-171450">
              <a:buFont typeface="Arial" panose="020B0604020202020204" pitchFamily="34" charset="0"/>
              <a:buChar char="•"/>
            </a:pPr>
            <a:endParaRPr lang="en-GB" b="0" dirty="0"/>
          </a:p>
        </p:txBody>
      </p:sp>
    </p:spTree>
    <p:extLst>
      <p:ext uri="{BB962C8B-B14F-4D97-AF65-F5344CB8AC3E}">
        <p14:creationId xmlns:p14="http://schemas.microsoft.com/office/powerpoint/2010/main" val="1875187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video" Target="https://www.youtube.com/embed/_BmEU5O-bT4?feature=oembed" TargetMode="Externa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video" Target="https://www.youtube.com/embed/diavhiUso5E?feature=oembed" TargetMode="Externa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43225"/>
        </a:solidFill>
        <a:effectLst/>
      </p:bgPr>
    </p:bg>
    <p:spTree>
      <p:nvGrpSpPr>
        <p:cNvPr id="1" name=""/>
        <p:cNvGrpSpPr/>
        <p:nvPr/>
      </p:nvGrpSpPr>
      <p:grpSpPr>
        <a:xfrm>
          <a:off x="0" y="0"/>
          <a:ext cx="0" cy="0"/>
          <a:chOff x="0" y="0"/>
          <a:chExt cx="0" cy="0"/>
        </a:xfrm>
      </p:grpSpPr>
      <p:sp>
        <p:nvSpPr>
          <p:cNvPr id="2" name="Shape 0"/>
          <p:cNvSpPr/>
          <p:nvPr/>
        </p:nvSpPr>
        <p:spPr>
          <a:xfrm>
            <a:off x="0" y="0"/>
            <a:ext cx="109728" cy="5143500"/>
          </a:xfrm>
          <a:prstGeom prst="rect">
            <a:avLst/>
          </a:prstGeom>
          <a:solidFill>
            <a:srgbClr val="00A651"/>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ext 1"/>
          <p:cNvSpPr/>
          <p:nvPr/>
        </p:nvSpPr>
        <p:spPr>
          <a:xfrm>
            <a:off x="548639" y="2423160"/>
            <a:ext cx="7057469" cy="784683"/>
          </a:xfrm>
          <a:prstGeom prst="rect">
            <a:avLst/>
          </a:prstGeom>
          <a:noFill/>
          <a:ln/>
        </p:spPr>
        <p:txBody>
          <a:bodyPr wrap="square" rtlCol="0" anchor="ct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3400" b="1" i="0" u="none" strike="noStrike" kern="1200" cap="none" spc="0" normalizeH="0" baseline="0" noProof="0" dirty="0">
                <a:ln>
                  <a:noFill/>
                </a:ln>
                <a:solidFill>
                  <a:srgbClr val="FFFFFF"/>
                </a:solidFill>
                <a:effectLst/>
                <a:uLnTx/>
                <a:uFillTx/>
                <a:latin typeface="Georgia" pitchFamily="34" charset="0"/>
                <a:ea typeface="Georgia" pitchFamily="34" charset="-122"/>
                <a:cs typeface="Georgia" pitchFamily="34" charset="-120"/>
              </a:rPr>
              <a:t>Remembering Grenfell</a:t>
            </a:r>
          </a:p>
        </p:txBody>
      </p:sp>
      <p:sp>
        <p:nvSpPr>
          <p:cNvPr id="5" name="Text 2"/>
          <p:cNvSpPr/>
          <p:nvPr/>
        </p:nvSpPr>
        <p:spPr>
          <a:xfrm>
            <a:off x="548640" y="3162123"/>
            <a:ext cx="3657600" cy="457200"/>
          </a:xfrm>
          <a:prstGeom prst="rect">
            <a:avLst/>
          </a:prstGeom>
          <a:noFill/>
          <a:ln/>
        </p:spPr>
        <p:txBody>
          <a:bodyPr wrap="square"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2B788"/>
                </a:solidFill>
                <a:effectLst/>
                <a:uLnTx/>
                <a:uFillTx/>
                <a:latin typeface="Trebuchet MS" panose="020B0603020202020204" pitchFamily="34" charset="0"/>
                <a:ea typeface="Calibri" pitchFamily="34" charset="-122"/>
                <a:cs typeface="Calibri" pitchFamily="34" charset="-120"/>
              </a:rPr>
              <a:t>Lesson 3</a:t>
            </a:r>
            <a:endParaRPr kumimoji="0" lang="en-US" sz="2000" b="0" i="0" u="none" strike="noStrike" kern="1200" cap="none" spc="0" normalizeH="0" baseline="0" noProof="0" dirty="0">
              <a:ln>
                <a:noFill/>
              </a:ln>
              <a:solidFill>
                <a:srgbClr val="52B788"/>
              </a:solidFill>
              <a:effectLst/>
              <a:uLnTx/>
              <a:uFillTx/>
              <a:latin typeface="Trebuchet MS" panose="020B0603020202020204" pitchFamily="34" charset="0"/>
              <a:ea typeface="Calibri" pitchFamily="34" charset="-122"/>
              <a:cs typeface="Calibri" pitchFamily="34" charset="-120"/>
            </a:endParaRPr>
          </a:p>
        </p:txBody>
      </p:sp>
      <p:sp>
        <p:nvSpPr>
          <p:cNvPr id="7" name="Shape 4"/>
          <p:cNvSpPr/>
          <p:nvPr/>
        </p:nvSpPr>
        <p:spPr>
          <a:xfrm>
            <a:off x="0" y="4892040"/>
            <a:ext cx="9144000" cy="251460"/>
          </a:xfrm>
          <a:prstGeom prst="rect">
            <a:avLst/>
          </a:prstGeom>
          <a:solidFill>
            <a:srgbClr val="2D6A4F"/>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1" name="Group 10">
            <a:extLst>
              <a:ext uri="{FF2B5EF4-FFF2-40B4-BE49-F238E27FC236}">
                <a16:creationId xmlns:a16="http://schemas.microsoft.com/office/drawing/2014/main" id="{2105FE6C-1D4C-4797-F89F-F579E614D654}"/>
              </a:ext>
            </a:extLst>
          </p:cNvPr>
          <p:cNvGrpSpPr/>
          <p:nvPr/>
        </p:nvGrpSpPr>
        <p:grpSpPr>
          <a:xfrm>
            <a:off x="7003112" y="106768"/>
            <a:ext cx="2029569" cy="632195"/>
            <a:chOff x="2542431" y="1333917"/>
            <a:chExt cx="2029569" cy="632195"/>
          </a:xfrm>
        </p:grpSpPr>
        <p:pic>
          <p:nvPicPr>
            <p:cNvPr id="6" name="Graphic 5">
              <a:extLst>
                <a:ext uri="{FF2B5EF4-FFF2-40B4-BE49-F238E27FC236}">
                  <a16:creationId xmlns:a16="http://schemas.microsoft.com/office/drawing/2014/main" id="{3C22D49C-082F-8A26-5595-680D0B530E7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42431" y="1333917"/>
              <a:ext cx="630141" cy="630141"/>
            </a:xfrm>
            <a:prstGeom prst="rect">
              <a:avLst/>
            </a:prstGeom>
          </p:spPr>
        </p:pic>
        <p:sp>
          <p:nvSpPr>
            <p:cNvPr id="8" name="TextBox 7">
              <a:extLst>
                <a:ext uri="{FF2B5EF4-FFF2-40B4-BE49-F238E27FC236}">
                  <a16:creationId xmlns:a16="http://schemas.microsoft.com/office/drawing/2014/main" id="{DBDB584B-6C0F-61E8-A5BF-AAA066730394}"/>
                </a:ext>
              </a:extLst>
            </p:cNvPr>
            <p:cNvSpPr txBox="1"/>
            <p:nvPr/>
          </p:nvSpPr>
          <p:spPr>
            <a:xfrm>
              <a:off x="3116911" y="1416731"/>
              <a:ext cx="1455089" cy="549381"/>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Playfair Display ExtraBold" pitchFamily="2" charset="0"/>
                  <a:ea typeface="+mn-ea"/>
                  <a:cs typeface="+mn-cs"/>
                </a:rPr>
                <a:t>The Grenfell </a:t>
              </a:r>
              <a:r>
                <a:rPr kumimoji="0" lang="en-GB" sz="1700" b="0" i="0" u="none" strike="noStrike" kern="1200" cap="none" spc="0" normalizeH="0" baseline="0" noProof="0" dirty="0">
                  <a:ln>
                    <a:noFill/>
                  </a:ln>
                  <a:solidFill>
                    <a:prstClr val="white"/>
                  </a:solidFill>
                  <a:effectLst/>
                  <a:uLnTx/>
                  <a:uFillTx/>
                  <a:latin typeface="Playfair Display ExtraBold" pitchFamily="2" charset="0"/>
                  <a:ea typeface="+mn-ea"/>
                  <a:cs typeface="+mn-cs"/>
                </a:rPr>
                <a:t>Curriculum</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4ABC4-3C24-F3FF-9432-69C3710BD4BB}"/>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22D058C5-A838-C007-1378-E8040A30FA47}"/>
              </a:ext>
            </a:extLst>
          </p:cNvPr>
          <p:cNvSpPr/>
          <p:nvPr/>
        </p:nvSpPr>
        <p:spPr>
          <a:xfrm>
            <a:off x="225631" y="20508"/>
            <a:ext cx="8229600" cy="5486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1B4332"/>
                </a:solidFill>
                <a:effectLst/>
                <a:uLnTx/>
                <a:uFillTx/>
                <a:latin typeface="Georgia" pitchFamily="34" charset="0"/>
                <a:ea typeface="Georgia" pitchFamily="34" charset="-122"/>
                <a:cs typeface="Georgia" pitchFamily="34" charset="-120"/>
              </a:rPr>
              <a:t>Learning objectives</a:t>
            </a:r>
          </a:p>
        </p:txBody>
      </p:sp>
      <p:sp>
        <p:nvSpPr>
          <p:cNvPr id="12" name="Shape 10">
            <a:extLst>
              <a:ext uri="{FF2B5EF4-FFF2-40B4-BE49-F238E27FC236}">
                <a16:creationId xmlns:a16="http://schemas.microsoft.com/office/drawing/2014/main" id="{9988635C-5C7B-B9F2-7658-66E07AEC3264}"/>
              </a:ext>
            </a:extLst>
          </p:cNvPr>
          <p:cNvSpPr/>
          <p:nvPr/>
        </p:nvSpPr>
        <p:spPr>
          <a:xfrm>
            <a:off x="0" y="4892040"/>
            <a:ext cx="9144000" cy="251460"/>
          </a:xfrm>
          <a:prstGeom prst="rect">
            <a:avLst/>
          </a:prstGeom>
          <a:solidFill>
            <a:srgbClr val="2D6A4F"/>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hape 1">
            <a:extLst>
              <a:ext uri="{FF2B5EF4-FFF2-40B4-BE49-F238E27FC236}">
                <a16:creationId xmlns:a16="http://schemas.microsoft.com/office/drawing/2014/main" id="{8AA81024-6487-509F-AADD-81C4E2A55E26}"/>
              </a:ext>
            </a:extLst>
          </p:cNvPr>
          <p:cNvSpPr/>
          <p:nvPr/>
        </p:nvSpPr>
        <p:spPr>
          <a:xfrm>
            <a:off x="314695" y="691388"/>
            <a:ext cx="502920" cy="502920"/>
          </a:xfrm>
          <a:prstGeom prst="ellipse">
            <a:avLst/>
          </a:prstGeom>
          <a:solidFill>
            <a:srgbClr val="2D6A4F"/>
          </a:solidFill>
          <a:ln/>
        </p:spPr>
        <p:txBody>
          <a:bodyPr/>
          <a:lstStyle/>
          <a:p>
            <a:endParaRPr lang="en-GB" sz="2000"/>
          </a:p>
        </p:txBody>
      </p:sp>
      <p:sp>
        <p:nvSpPr>
          <p:cNvPr id="4" name="Text 2">
            <a:extLst>
              <a:ext uri="{FF2B5EF4-FFF2-40B4-BE49-F238E27FC236}">
                <a16:creationId xmlns:a16="http://schemas.microsoft.com/office/drawing/2014/main" id="{0E334CC5-3B82-3F08-6C21-BC5272082EB6}"/>
              </a:ext>
            </a:extLst>
          </p:cNvPr>
          <p:cNvSpPr/>
          <p:nvPr/>
        </p:nvSpPr>
        <p:spPr>
          <a:xfrm>
            <a:off x="314695" y="691388"/>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01</a:t>
            </a:r>
            <a:endParaRPr lang="en-US" sz="2000" dirty="0"/>
          </a:p>
        </p:txBody>
      </p:sp>
      <p:sp>
        <p:nvSpPr>
          <p:cNvPr id="5" name="Text 3">
            <a:extLst>
              <a:ext uri="{FF2B5EF4-FFF2-40B4-BE49-F238E27FC236}">
                <a16:creationId xmlns:a16="http://schemas.microsoft.com/office/drawing/2014/main" id="{101C33C4-A6F3-7449-B0AC-045AB8776B70}"/>
              </a:ext>
            </a:extLst>
          </p:cNvPr>
          <p:cNvSpPr/>
          <p:nvPr/>
        </p:nvSpPr>
        <p:spPr>
          <a:xfrm>
            <a:off x="1166745" y="673100"/>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ea typeface="Trebuchet MS" pitchFamily="34" charset="-122"/>
                <a:cs typeface="Trebuchet MS" pitchFamily="34" charset="-120"/>
              </a:rPr>
              <a:t>KNOW</a:t>
            </a:r>
            <a:endParaRPr lang="en-US" sz="2000" dirty="0">
              <a:solidFill>
                <a:srgbClr val="2D6A4F"/>
              </a:solidFill>
            </a:endParaRPr>
          </a:p>
        </p:txBody>
      </p:sp>
      <p:sp>
        <p:nvSpPr>
          <p:cNvPr id="7" name="Shape 5">
            <a:extLst>
              <a:ext uri="{FF2B5EF4-FFF2-40B4-BE49-F238E27FC236}">
                <a16:creationId xmlns:a16="http://schemas.microsoft.com/office/drawing/2014/main" id="{0EDEA435-F8D7-4FF8-A255-B12C8122A325}"/>
              </a:ext>
            </a:extLst>
          </p:cNvPr>
          <p:cNvSpPr/>
          <p:nvPr/>
        </p:nvSpPr>
        <p:spPr>
          <a:xfrm>
            <a:off x="314695" y="1605788"/>
            <a:ext cx="502920" cy="502920"/>
          </a:xfrm>
          <a:prstGeom prst="ellipse">
            <a:avLst/>
          </a:prstGeom>
          <a:solidFill>
            <a:srgbClr val="2D6A4F"/>
          </a:solidFill>
          <a:ln/>
        </p:spPr>
        <p:txBody>
          <a:bodyPr/>
          <a:lstStyle/>
          <a:p>
            <a:endParaRPr lang="en-GB" sz="2000" dirty="0"/>
          </a:p>
        </p:txBody>
      </p:sp>
      <p:sp>
        <p:nvSpPr>
          <p:cNvPr id="8" name="Text 6">
            <a:extLst>
              <a:ext uri="{FF2B5EF4-FFF2-40B4-BE49-F238E27FC236}">
                <a16:creationId xmlns:a16="http://schemas.microsoft.com/office/drawing/2014/main" id="{2028BE41-7C54-C247-D279-8B6A1B58C9D8}"/>
              </a:ext>
            </a:extLst>
          </p:cNvPr>
          <p:cNvSpPr/>
          <p:nvPr/>
        </p:nvSpPr>
        <p:spPr>
          <a:xfrm>
            <a:off x="314695" y="1605788"/>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02</a:t>
            </a:r>
            <a:endParaRPr lang="en-US" sz="2000" dirty="0"/>
          </a:p>
        </p:txBody>
      </p:sp>
      <p:sp>
        <p:nvSpPr>
          <p:cNvPr id="9" name="Text 7">
            <a:extLst>
              <a:ext uri="{FF2B5EF4-FFF2-40B4-BE49-F238E27FC236}">
                <a16:creationId xmlns:a16="http://schemas.microsoft.com/office/drawing/2014/main" id="{EDE8B71A-06BA-7680-0E90-C8BEACB782F6}"/>
              </a:ext>
            </a:extLst>
          </p:cNvPr>
          <p:cNvSpPr/>
          <p:nvPr/>
        </p:nvSpPr>
        <p:spPr>
          <a:xfrm>
            <a:off x="1166745" y="1587500"/>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ea typeface="Trebuchet MS" pitchFamily="34" charset="-122"/>
                <a:cs typeface="Trebuchet MS" pitchFamily="34" charset="-120"/>
              </a:rPr>
              <a:t>COMPARE</a:t>
            </a:r>
            <a:endParaRPr lang="en-US" sz="2000" dirty="0">
              <a:solidFill>
                <a:srgbClr val="2D6A4F"/>
              </a:solidFill>
            </a:endParaRPr>
          </a:p>
        </p:txBody>
      </p:sp>
      <p:sp>
        <p:nvSpPr>
          <p:cNvPr id="11" name="Shape 9">
            <a:extLst>
              <a:ext uri="{FF2B5EF4-FFF2-40B4-BE49-F238E27FC236}">
                <a16:creationId xmlns:a16="http://schemas.microsoft.com/office/drawing/2014/main" id="{771AE426-5529-8810-FF4E-3F122DE1AF81}"/>
              </a:ext>
            </a:extLst>
          </p:cNvPr>
          <p:cNvSpPr/>
          <p:nvPr/>
        </p:nvSpPr>
        <p:spPr>
          <a:xfrm>
            <a:off x="314695" y="2520188"/>
            <a:ext cx="502920" cy="502920"/>
          </a:xfrm>
          <a:prstGeom prst="ellipse">
            <a:avLst/>
          </a:prstGeom>
          <a:solidFill>
            <a:srgbClr val="2D6A4F"/>
          </a:solidFill>
          <a:ln/>
        </p:spPr>
        <p:txBody>
          <a:bodyPr/>
          <a:lstStyle/>
          <a:p>
            <a:endParaRPr lang="en-GB" sz="2000"/>
          </a:p>
        </p:txBody>
      </p:sp>
      <p:sp>
        <p:nvSpPr>
          <p:cNvPr id="22" name="Text 10">
            <a:extLst>
              <a:ext uri="{FF2B5EF4-FFF2-40B4-BE49-F238E27FC236}">
                <a16:creationId xmlns:a16="http://schemas.microsoft.com/office/drawing/2014/main" id="{AE0FC835-F6F1-8B91-8659-3F90442A9D97}"/>
              </a:ext>
            </a:extLst>
          </p:cNvPr>
          <p:cNvSpPr/>
          <p:nvPr/>
        </p:nvSpPr>
        <p:spPr>
          <a:xfrm>
            <a:off x="314695" y="2520188"/>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03</a:t>
            </a:r>
            <a:endParaRPr lang="en-US" sz="2000" dirty="0"/>
          </a:p>
        </p:txBody>
      </p:sp>
      <p:sp>
        <p:nvSpPr>
          <p:cNvPr id="24" name="Text 11">
            <a:extLst>
              <a:ext uri="{FF2B5EF4-FFF2-40B4-BE49-F238E27FC236}">
                <a16:creationId xmlns:a16="http://schemas.microsoft.com/office/drawing/2014/main" id="{307F7F83-2847-16EF-368C-05F013139698}"/>
              </a:ext>
            </a:extLst>
          </p:cNvPr>
          <p:cNvSpPr/>
          <p:nvPr/>
        </p:nvSpPr>
        <p:spPr>
          <a:xfrm>
            <a:off x="1166745" y="2501900"/>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rPr>
              <a:t>CREATE</a:t>
            </a:r>
            <a:endParaRPr lang="en-US" sz="2000" dirty="0">
              <a:solidFill>
                <a:srgbClr val="2D6A4F"/>
              </a:solidFill>
            </a:endParaRPr>
          </a:p>
        </p:txBody>
      </p:sp>
      <p:sp>
        <p:nvSpPr>
          <p:cNvPr id="31" name="TextBox 30">
            <a:extLst>
              <a:ext uri="{FF2B5EF4-FFF2-40B4-BE49-F238E27FC236}">
                <a16:creationId xmlns:a16="http://schemas.microsoft.com/office/drawing/2014/main" id="{1E17D9EC-414A-3B8A-F809-BC37FF6FFC2C}"/>
              </a:ext>
            </a:extLst>
          </p:cNvPr>
          <p:cNvSpPr txBox="1"/>
          <p:nvPr/>
        </p:nvSpPr>
        <p:spPr>
          <a:xfrm>
            <a:off x="1166745" y="999938"/>
            <a:ext cx="7543800" cy="307777"/>
          </a:xfrm>
          <a:prstGeom prst="rect">
            <a:avLst/>
          </a:prstGeom>
          <a:noFill/>
        </p:spPr>
        <p:txBody>
          <a:bodyPr wrap="square" lIns="0" tIns="0" rIns="0" bIns="0" rtlCol="0">
            <a:spAutoFit/>
          </a:bodyPr>
          <a:lstStyle/>
          <a:p>
            <a:r>
              <a:rPr lang="en-GB" sz="2000" dirty="0"/>
              <a:t>different ways of challenging injustice</a:t>
            </a:r>
          </a:p>
        </p:txBody>
      </p:sp>
      <p:sp>
        <p:nvSpPr>
          <p:cNvPr id="32" name="TextBox 31">
            <a:extLst>
              <a:ext uri="{FF2B5EF4-FFF2-40B4-BE49-F238E27FC236}">
                <a16:creationId xmlns:a16="http://schemas.microsoft.com/office/drawing/2014/main" id="{93704153-6C47-F8EC-E854-C22EB807699E}"/>
              </a:ext>
            </a:extLst>
          </p:cNvPr>
          <p:cNvSpPr txBox="1"/>
          <p:nvPr/>
        </p:nvSpPr>
        <p:spPr>
          <a:xfrm>
            <a:off x="1166745" y="1913225"/>
            <a:ext cx="7543800" cy="307777"/>
          </a:xfrm>
          <a:prstGeom prst="rect">
            <a:avLst/>
          </a:prstGeom>
          <a:noFill/>
        </p:spPr>
        <p:txBody>
          <a:bodyPr wrap="square" lIns="0" tIns="0" rIns="0" bIns="0" rtlCol="0">
            <a:spAutoFit/>
          </a:bodyPr>
          <a:lstStyle/>
          <a:p>
            <a:r>
              <a:rPr lang="en-GB" sz="2000" dirty="0"/>
              <a:t>the Hillsborough Disaster with the Grenfell fire</a:t>
            </a:r>
          </a:p>
        </p:txBody>
      </p:sp>
      <p:sp>
        <p:nvSpPr>
          <p:cNvPr id="33" name="TextBox 32">
            <a:extLst>
              <a:ext uri="{FF2B5EF4-FFF2-40B4-BE49-F238E27FC236}">
                <a16:creationId xmlns:a16="http://schemas.microsoft.com/office/drawing/2014/main" id="{4225BB4D-9265-B8FB-3085-FDDB80CEF043}"/>
              </a:ext>
            </a:extLst>
          </p:cNvPr>
          <p:cNvSpPr txBox="1"/>
          <p:nvPr/>
        </p:nvSpPr>
        <p:spPr>
          <a:xfrm>
            <a:off x="1166745" y="2823053"/>
            <a:ext cx="7543800" cy="307777"/>
          </a:xfrm>
          <a:prstGeom prst="rect">
            <a:avLst/>
          </a:prstGeom>
          <a:noFill/>
        </p:spPr>
        <p:txBody>
          <a:bodyPr wrap="square" lIns="0" tIns="0" rIns="0" bIns="0" rtlCol="0">
            <a:spAutoFit/>
          </a:bodyPr>
          <a:lstStyle/>
          <a:p>
            <a:r>
              <a:rPr lang="en-GB" sz="2000" dirty="0"/>
              <a:t>a practical guide for those affected by national disasters</a:t>
            </a:r>
          </a:p>
        </p:txBody>
      </p:sp>
      <p:sp>
        <p:nvSpPr>
          <p:cNvPr id="6" name="Text 7">
            <a:extLst>
              <a:ext uri="{FF2B5EF4-FFF2-40B4-BE49-F238E27FC236}">
                <a16:creationId xmlns:a16="http://schemas.microsoft.com/office/drawing/2014/main" id="{78823580-FECD-3101-6E8A-17D0B72ABDDF}"/>
              </a:ext>
            </a:extLst>
          </p:cNvPr>
          <p:cNvSpPr/>
          <p:nvPr/>
        </p:nvSpPr>
        <p:spPr>
          <a:xfrm>
            <a:off x="314695" y="3310128"/>
            <a:ext cx="6276124" cy="1468505"/>
          </a:xfrm>
          <a:prstGeom prst="roundRect">
            <a:avLst/>
          </a:prstGeom>
          <a:solidFill>
            <a:srgbClr val="2D6A4F"/>
          </a:solidFill>
          <a:ln/>
        </p:spPr>
        <p:txBody>
          <a:bodyPr wrap="square" lIns="0" tIns="0" rIns="0" bIns="0" rtlCol="0" anchor="ctr"/>
          <a:lstStyle/>
          <a:p>
            <a:pPr marL="457200" indent="-457200">
              <a:buFont typeface="+mj-lt"/>
              <a:buAutoNum type="arabicPeriod"/>
            </a:pPr>
            <a:r>
              <a:rPr lang="en-US" sz="2400" dirty="0">
                <a:solidFill>
                  <a:schemeClr val="bg1"/>
                </a:solidFill>
              </a:rPr>
              <a:t>Have we met these objectives today?</a:t>
            </a:r>
          </a:p>
          <a:p>
            <a:pPr marL="457200" indent="-457200">
              <a:buFont typeface="+mj-lt"/>
              <a:buAutoNum type="arabicPeriod"/>
            </a:pPr>
            <a:r>
              <a:rPr lang="en-US" sz="2400" dirty="0">
                <a:solidFill>
                  <a:schemeClr val="bg1"/>
                </a:solidFill>
              </a:rPr>
              <a:t>How have you found learning about Grenfell?</a:t>
            </a:r>
          </a:p>
          <a:p>
            <a:pPr marL="457200" indent="-457200">
              <a:buFont typeface="+mj-lt"/>
              <a:buAutoNum type="arabicPeriod"/>
            </a:pPr>
            <a:r>
              <a:rPr lang="en-US" sz="2400" dirty="0">
                <a:solidFill>
                  <a:schemeClr val="bg1"/>
                </a:solidFill>
              </a:rPr>
              <a:t>How are you feeling?</a:t>
            </a:r>
          </a:p>
        </p:txBody>
      </p:sp>
      <p:pic>
        <p:nvPicPr>
          <p:cNvPr id="10" name="Graphic 9" descr="Thumbs up sign outline">
            <a:extLst>
              <a:ext uri="{FF2B5EF4-FFF2-40B4-BE49-F238E27FC236}">
                <a16:creationId xmlns:a16="http://schemas.microsoft.com/office/drawing/2014/main" id="{15576220-B19F-6126-6ABD-AE34BE18028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664226" y="3623025"/>
            <a:ext cx="857435" cy="857435"/>
          </a:xfrm>
          <a:prstGeom prst="rect">
            <a:avLst/>
          </a:prstGeom>
        </p:spPr>
      </p:pic>
      <p:pic>
        <p:nvPicPr>
          <p:cNvPr id="14" name="Graphic 13" descr="Thumbs up sign outline">
            <a:extLst>
              <a:ext uri="{FF2B5EF4-FFF2-40B4-BE49-F238E27FC236}">
                <a16:creationId xmlns:a16="http://schemas.microsoft.com/office/drawing/2014/main" id="{10CE06DC-E5CB-BA3B-4AA5-8832081D649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10800000">
            <a:off x="8210625" y="3718090"/>
            <a:ext cx="762370" cy="762370"/>
          </a:xfrm>
          <a:prstGeom prst="rect">
            <a:avLst/>
          </a:prstGeom>
        </p:spPr>
      </p:pic>
      <p:pic>
        <p:nvPicPr>
          <p:cNvPr id="15" name="Graphic 14" descr="Thumbs up sign outline">
            <a:extLst>
              <a:ext uri="{FF2B5EF4-FFF2-40B4-BE49-F238E27FC236}">
                <a16:creationId xmlns:a16="http://schemas.microsoft.com/office/drawing/2014/main" id="{6A960E3D-785C-9F98-0A9F-36B1DB140FA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5400000">
            <a:off x="7441629" y="3661216"/>
            <a:ext cx="857436" cy="857436"/>
          </a:xfrm>
          <a:prstGeom prst="rect">
            <a:avLst/>
          </a:prstGeom>
        </p:spPr>
      </p:pic>
    </p:spTree>
    <p:extLst>
      <p:ext uri="{BB962C8B-B14F-4D97-AF65-F5344CB8AC3E}">
        <p14:creationId xmlns:p14="http://schemas.microsoft.com/office/powerpoint/2010/main" val="13023652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43225"/>
        </a:solidFill>
        <a:effectLst/>
      </p:bgPr>
    </p:bg>
    <p:spTree>
      <p:nvGrpSpPr>
        <p:cNvPr id="1" name="">
          <a:extLst>
            <a:ext uri="{FF2B5EF4-FFF2-40B4-BE49-F238E27FC236}">
              <a16:creationId xmlns:a16="http://schemas.microsoft.com/office/drawing/2014/main" id="{83CE817E-C7F8-1C55-4B41-28EB23D212DF}"/>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DED2208D-206C-15AB-B730-45B44F8C93CF}"/>
              </a:ext>
            </a:extLst>
          </p:cNvPr>
          <p:cNvSpPr/>
          <p:nvPr/>
        </p:nvSpPr>
        <p:spPr>
          <a:xfrm>
            <a:off x="0" y="0"/>
            <a:ext cx="109728" cy="5143500"/>
          </a:xfrm>
          <a:prstGeom prst="rect">
            <a:avLst/>
          </a:prstGeom>
          <a:solidFill>
            <a:srgbClr val="00A651"/>
          </a:solidFill>
          <a:ln/>
        </p:spPr>
        <p:txBody>
          <a:bodyPr/>
          <a:lstStyle/>
          <a:p>
            <a:endParaRPr lang="en-GB"/>
          </a:p>
        </p:txBody>
      </p:sp>
      <p:sp>
        <p:nvSpPr>
          <p:cNvPr id="4" name="Text 1">
            <a:extLst>
              <a:ext uri="{FF2B5EF4-FFF2-40B4-BE49-F238E27FC236}">
                <a16:creationId xmlns:a16="http://schemas.microsoft.com/office/drawing/2014/main" id="{88ACF79E-5C4C-F0E8-76E1-385BEBC373BA}"/>
              </a:ext>
            </a:extLst>
          </p:cNvPr>
          <p:cNvSpPr/>
          <p:nvPr/>
        </p:nvSpPr>
        <p:spPr>
          <a:xfrm>
            <a:off x="3605519" y="668140"/>
            <a:ext cx="5303520" cy="1041390"/>
          </a:xfrm>
          <a:prstGeom prst="rect">
            <a:avLst/>
          </a:prstGeom>
          <a:noFill/>
          <a:ln/>
        </p:spPr>
        <p:txBody>
          <a:bodyPr wrap="square" rtlCol="0" anchor="ctr"/>
          <a:lstStyle/>
          <a:p>
            <a:pPr marL="0" indent="0" algn="ctr">
              <a:lnSpc>
                <a:spcPct val="115000"/>
              </a:lnSpc>
              <a:buNone/>
            </a:pPr>
            <a:r>
              <a:rPr lang="en-GB" sz="2400" b="1" u="sng" dirty="0">
                <a:solidFill>
                  <a:srgbClr val="FFFFFF"/>
                </a:solidFill>
                <a:latin typeface="Georgia" pitchFamily="34" charset="0"/>
                <a:ea typeface="Georgia" pitchFamily="34" charset="-122"/>
                <a:cs typeface="Georgia" pitchFamily="34" charset="-120"/>
              </a:rPr>
              <a:t>How can we challenge injustice after a national disaster?</a:t>
            </a:r>
          </a:p>
        </p:txBody>
      </p:sp>
      <p:sp>
        <p:nvSpPr>
          <p:cNvPr id="7" name="Shape 4">
            <a:extLst>
              <a:ext uri="{FF2B5EF4-FFF2-40B4-BE49-F238E27FC236}">
                <a16:creationId xmlns:a16="http://schemas.microsoft.com/office/drawing/2014/main" id="{3A33A8FC-5438-53A1-30E6-1DB4F3651C4F}"/>
              </a:ext>
            </a:extLst>
          </p:cNvPr>
          <p:cNvSpPr/>
          <p:nvPr/>
        </p:nvSpPr>
        <p:spPr>
          <a:xfrm>
            <a:off x="0" y="4892040"/>
            <a:ext cx="9144000" cy="251460"/>
          </a:xfrm>
          <a:prstGeom prst="rect">
            <a:avLst/>
          </a:prstGeom>
          <a:solidFill>
            <a:srgbClr val="2D6A4F"/>
          </a:solidFill>
          <a:ln/>
        </p:spPr>
        <p:txBody>
          <a:bodyPr/>
          <a:lstStyle/>
          <a:p>
            <a:endParaRPr lang="en-GB"/>
          </a:p>
        </p:txBody>
      </p:sp>
      <p:grpSp>
        <p:nvGrpSpPr>
          <p:cNvPr id="11" name="Group 10">
            <a:extLst>
              <a:ext uri="{FF2B5EF4-FFF2-40B4-BE49-F238E27FC236}">
                <a16:creationId xmlns:a16="http://schemas.microsoft.com/office/drawing/2014/main" id="{9074651A-B227-4291-1A1E-31B886B2A50E}"/>
              </a:ext>
            </a:extLst>
          </p:cNvPr>
          <p:cNvGrpSpPr/>
          <p:nvPr/>
        </p:nvGrpSpPr>
        <p:grpSpPr>
          <a:xfrm>
            <a:off x="7003112" y="106768"/>
            <a:ext cx="2029569" cy="632195"/>
            <a:chOff x="2542431" y="1333917"/>
            <a:chExt cx="2029569" cy="632195"/>
          </a:xfrm>
        </p:grpSpPr>
        <p:pic>
          <p:nvPicPr>
            <p:cNvPr id="6" name="Graphic 5">
              <a:extLst>
                <a:ext uri="{FF2B5EF4-FFF2-40B4-BE49-F238E27FC236}">
                  <a16:creationId xmlns:a16="http://schemas.microsoft.com/office/drawing/2014/main" id="{8C635D34-280F-D7FB-74D9-07EAA2A99F0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42431" y="1333917"/>
              <a:ext cx="630141" cy="630141"/>
            </a:xfrm>
            <a:prstGeom prst="rect">
              <a:avLst/>
            </a:prstGeom>
          </p:spPr>
        </p:pic>
        <p:sp>
          <p:nvSpPr>
            <p:cNvPr id="8" name="TextBox 7">
              <a:extLst>
                <a:ext uri="{FF2B5EF4-FFF2-40B4-BE49-F238E27FC236}">
                  <a16:creationId xmlns:a16="http://schemas.microsoft.com/office/drawing/2014/main" id="{9CAE5928-C7F4-062E-1633-19700F19D89F}"/>
                </a:ext>
              </a:extLst>
            </p:cNvPr>
            <p:cNvSpPr txBox="1"/>
            <p:nvPr/>
          </p:nvSpPr>
          <p:spPr>
            <a:xfrm>
              <a:off x="3116911" y="1416731"/>
              <a:ext cx="1455089" cy="549381"/>
            </a:xfrm>
            <a:prstGeom prst="rect">
              <a:avLst/>
            </a:prstGeom>
            <a:noFill/>
          </p:spPr>
          <p:txBody>
            <a:bodyPr wrap="square" rtlCol="0">
              <a:spAutoFit/>
            </a:bodyPr>
            <a:lstStyle/>
            <a:p>
              <a:pPr>
                <a:lnSpc>
                  <a:spcPct val="90000"/>
                </a:lnSpc>
              </a:pPr>
              <a:r>
                <a:rPr lang="en-GB" sz="1600" dirty="0">
                  <a:solidFill>
                    <a:schemeClr val="bg1"/>
                  </a:solidFill>
                  <a:latin typeface="Playfair Display ExtraBold" pitchFamily="2" charset="0"/>
                </a:rPr>
                <a:t>The Grenfell </a:t>
              </a:r>
              <a:r>
                <a:rPr lang="en-GB" sz="1700" dirty="0">
                  <a:solidFill>
                    <a:schemeClr val="bg1"/>
                  </a:solidFill>
                  <a:latin typeface="Playfair Display ExtraBold" pitchFamily="2" charset="0"/>
                </a:rPr>
                <a:t>Curriculum</a:t>
              </a:r>
            </a:p>
          </p:txBody>
        </p:sp>
      </p:grpSp>
      <p:pic>
        <p:nvPicPr>
          <p:cNvPr id="13" name="Picture 12">
            <a:extLst>
              <a:ext uri="{FF2B5EF4-FFF2-40B4-BE49-F238E27FC236}">
                <a16:creationId xmlns:a16="http://schemas.microsoft.com/office/drawing/2014/main" id="{C9E4AD52-D494-DCBA-648B-11EA018DE719}"/>
              </a:ext>
            </a:extLst>
          </p:cNvPr>
          <p:cNvPicPr>
            <a:picLocks noChangeAspect="1"/>
          </p:cNvPicPr>
          <p:nvPr/>
        </p:nvPicPr>
        <p:blipFill>
          <a:blip r:embed="rId4"/>
          <a:srcRect l="30608" r="31652"/>
          <a:stretch>
            <a:fillRect/>
          </a:stretch>
        </p:blipFill>
        <p:spPr>
          <a:xfrm>
            <a:off x="-80308" y="0"/>
            <a:ext cx="3450866" cy="5143500"/>
          </a:xfrm>
          <a:prstGeom prst="rect">
            <a:avLst/>
          </a:prstGeom>
        </p:spPr>
      </p:pic>
      <p:sp>
        <p:nvSpPr>
          <p:cNvPr id="3" name="TextBox 2">
            <a:extLst>
              <a:ext uri="{FF2B5EF4-FFF2-40B4-BE49-F238E27FC236}">
                <a16:creationId xmlns:a16="http://schemas.microsoft.com/office/drawing/2014/main" id="{283EDBBD-5B51-3297-0D80-1C270C9E1D34}"/>
              </a:ext>
            </a:extLst>
          </p:cNvPr>
          <p:cNvSpPr txBox="1"/>
          <p:nvPr/>
        </p:nvSpPr>
        <p:spPr>
          <a:xfrm>
            <a:off x="3605519" y="1812897"/>
            <a:ext cx="5303520" cy="2860358"/>
          </a:xfrm>
          <a:prstGeom prst="roundRect">
            <a:avLst/>
          </a:prstGeom>
          <a:solidFill>
            <a:srgbClr val="FAF8F5"/>
          </a:solidFill>
        </p:spPr>
        <p:txBody>
          <a:bodyPr wrap="square" rtlCol="0">
            <a:spAutoFit/>
          </a:bodyPr>
          <a:lstStyle/>
          <a:p>
            <a:pPr algn="ctr"/>
            <a:r>
              <a:rPr lang="en-GB" dirty="0"/>
              <a:t>Imagine that there had been a disaster that claimed the lives of many people and forever changed the lives of many more. This disaster was avoidable and came about through the negligence and greed of some powerful people at the expense of others.</a:t>
            </a:r>
          </a:p>
          <a:p>
            <a:pPr algn="ctr"/>
            <a:endParaRPr lang="en-GB" dirty="0"/>
          </a:p>
          <a:p>
            <a:pPr algn="ctr"/>
            <a:r>
              <a:rPr lang="en-GB" dirty="0"/>
              <a:t>What </a:t>
            </a:r>
            <a:r>
              <a:rPr lang="en-GB" b="1" dirty="0"/>
              <a:t>should</a:t>
            </a:r>
            <a:r>
              <a:rPr lang="en-GB" dirty="0"/>
              <a:t> happen next? Think about this on your own, before discussing it with the person next to you. Get ready to share ideas with the class!</a:t>
            </a:r>
          </a:p>
        </p:txBody>
      </p:sp>
    </p:spTree>
    <p:extLst>
      <p:ext uri="{BB962C8B-B14F-4D97-AF65-F5344CB8AC3E}">
        <p14:creationId xmlns:p14="http://schemas.microsoft.com/office/powerpoint/2010/main" val="1084957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5F0"/>
        </a:solidFill>
        <a:effectLst/>
      </p:bgPr>
    </p:bg>
    <p:spTree>
      <p:nvGrpSpPr>
        <p:cNvPr id="1" name="">
          <a:extLst>
            <a:ext uri="{FF2B5EF4-FFF2-40B4-BE49-F238E27FC236}">
              <a16:creationId xmlns:a16="http://schemas.microsoft.com/office/drawing/2014/main" id="{01DC6644-29DB-36A2-77F2-63A5CDD08CEA}"/>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2742A5EF-C56F-D15B-0236-A66F66E375E1}"/>
              </a:ext>
            </a:extLst>
          </p:cNvPr>
          <p:cNvSpPr/>
          <p:nvPr/>
        </p:nvSpPr>
        <p:spPr>
          <a:xfrm>
            <a:off x="225631" y="274320"/>
            <a:ext cx="8229600" cy="5486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1B4332"/>
                </a:solidFill>
                <a:effectLst/>
                <a:uLnTx/>
                <a:uFillTx/>
                <a:latin typeface="Georgia" pitchFamily="34" charset="0"/>
                <a:ea typeface="Georgia" pitchFamily="34" charset="-122"/>
                <a:cs typeface="Georgia" pitchFamily="34" charset="-120"/>
              </a:rPr>
              <a:t>Learning objectives</a:t>
            </a:r>
          </a:p>
        </p:txBody>
      </p:sp>
      <p:sp>
        <p:nvSpPr>
          <p:cNvPr id="12" name="Shape 10">
            <a:extLst>
              <a:ext uri="{FF2B5EF4-FFF2-40B4-BE49-F238E27FC236}">
                <a16:creationId xmlns:a16="http://schemas.microsoft.com/office/drawing/2014/main" id="{AAE67BAC-D002-BAE6-C49B-A254B932DD01}"/>
              </a:ext>
            </a:extLst>
          </p:cNvPr>
          <p:cNvSpPr/>
          <p:nvPr/>
        </p:nvSpPr>
        <p:spPr>
          <a:xfrm>
            <a:off x="0" y="4892040"/>
            <a:ext cx="9144000" cy="251460"/>
          </a:xfrm>
          <a:prstGeom prst="rect">
            <a:avLst/>
          </a:prstGeom>
          <a:solidFill>
            <a:srgbClr val="2D6A4F"/>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hape 1">
            <a:extLst>
              <a:ext uri="{FF2B5EF4-FFF2-40B4-BE49-F238E27FC236}">
                <a16:creationId xmlns:a16="http://schemas.microsoft.com/office/drawing/2014/main" id="{489B4F3A-E568-6EF4-0A9E-D62F7FF3B15A}"/>
              </a:ext>
            </a:extLst>
          </p:cNvPr>
          <p:cNvSpPr/>
          <p:nvPr/>
        </p:nvSpPr>
        <p:spPr>
          <a:xfrm>
            <a:off x="290950" y="1262945"/>
            <a:ext cx="502920" cy="502920"/>
          </a:xfrm>
          <a:prstGeom prst="ellipse">
            <a:avLst/>
          </a:prstGeom>
          <a:solidFill>
            <a:srgbClr val="2D6A4F"/>
          </a:solidFill>
          <a:ln/>
        </p:spPr>
        <p:txBody>
          <a:bodyPr/>
          <a:lstStyle/>
          <a:p>
            <a:endParaRPr lang="en-GB" sz="2000"/>
          </a:p>
        </p:txBody>
      </p:sp>
      <p:sp>
        <p:nvSpPr>
          <p:cNvPr id="4" name="Text 2">
            <a:extLst>
              <a:ext uri="{FF2B5EF4-FFF2-40B4-BE49-F238E27FC236}">
                <a16:creationId xmlns:a16="http://schemas.microsoft.com/office/drawing/2014/main" id="{2547AE61-56AB-9FF7-019D-3DA3B1181B0E}"/>
              </a:ext>
            </a:extLst>
          </p:cNvPr>
          <p:cNvSpPr/>
          <p:nvPr/>
        </p:nvSpPr>
        <p:spPr>
          <a:xfrm>
            <a:off x="290950" y="1262945"/>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01</a:t>
            </a:r>
            <a:endParaRPr lang="en-US" sz="2000" dirty="0"/>
          </a:p>
        </p:txBody>
      </p:sp>
      <p:sp>
        <p:nvSpPr>
          <p:cNvPr id="5" name="Text 3">
            <a:extLst>
              <a:ext uri="{FF2B5EF4-FFF2-40B4-BE49-F238E27FC236}">
                <a16:creationId xmlns:a16="http://schemas.microsoft.com/office/drawing/2014/main" id="{0AEB03CD-4533-78DC-5513-8FF6E51DA099}"/>
              </a:ext>
            </a:extLst>
          </p:cNvPr>
          <p:cNvSpPr/>
          <p:nvPr/>
        </p:nvSpPr>
        <p:spPr>
          <a:xfrm>
            <a:off x="1143000" y="1244657"/>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ea typeface="Trebuchet MS" pitchFamily="34" charset="-122"/>
                <a:cs typeface="Trebuchet MS" pitchFamily="34" charset="-120"/>
              </a:rPr>
              <a:t>KNOW</a:t>
            </a:r>
            <a:endParaRPr lang="en-US" sz="2000" dirty="0">
              <a:solidFill>
                <a:srgbClr val="2D6A4F"/>
              </a:solidFill>
            </a:endParaRPr>
          </a:p>
        </p:txBody>
      </p:sp>
      <p:sp>
        <p:nvSpPr>
          <p:cNvPr id="7" name="Shape 5">
            <a:extLst>
              <a:ext uri="{FF2B5EF4-FFF2-40B4-BE49-F238E27FC236}">
                <a16:creationId xmlns:a16="http://schemas.microsoft.com/office/drawing/2014/main" id="{3885DD4A-C140-5B46-99F9-993B347BA7EF}"/>
              </a:ext>
            </a:extLst>
          </p:cNvPr>
          <p:cNvSpPr/>
          <p:nvPr/>
        </p:nvSpPr>
        <p:spPr>
          <a:xfrm>
            <a:off x="290950" y="2177345"/>
            <a:ext cx="502920" cy="502920"/>
          </a:xfrm>
          <a:prstGeom prst="ellipse">
            <a:avLst/>
          </a:prstGeom>
          <a:solidFill>
            <a:srgbClr val="2D6A4F"/>
          </a:solidFill>
          <a:ln/>
        </p:spPr>
        <p:txBody>
          <a:bodyPr/>
          <a:lstStyle/>
          <a:p>
            <a:endParaRPr lang="en-GB" sz="2000" dirty="0"/>
          </a:p>
        </p:txBody>
      </p:sp>
      <p:sp>
        <p:nvSpPr>
          <p:cNvPr id="8" name="Text 6">
            <a:extLst>
              <a:ext uri="{FF2B5EF4-FFF2-40B4-BE49-F238E27FC236}">
                <a16:creationId xmlns:a16="http://schemas.microsoft.com/office/drawing/2014/main" id="{7FEEEFC4-CF3B-BEE9-E113-8E66DA878AA3}"/>
              </a:ext>
            </a:extLst>
          </p:cNvPr>
          <p:cNvSpPr/>
          <p:nvPr/>
        </p:nvSpPr>
        <p:spPr>
          <a:xfrm>
            <a:off x="290950" y="2177345"/>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02</a:t>
            </a:r>
            <a:endParaRPr lang="en-US" sz="2000" dirty="0"/>
          </a:p>
        </p:txBody>
      </p:sp>
      <p:sp>
        <p:nvSpPr>
          <p:cNvPr id="9" name="Text 7">
            <a:extLst>
              <a:ext uri="{FF2B5EF4-FFF2-40B4-BE49-F238E27FC236}">
                <a16:creationId xmlns:a16="http://schemas.microsoft.com/office/drawing/2014/main" id="{A5AABE0D-DCD7-C629-9BD6-FAE6167E0B7D}"/>
              </a:ext>
            </a:extLst>
          </p:cNvPr>
          <p:cNvSpPr/>
          <p:nvPr/>
        </p:nvSpPr>
        <p:spPr>
          <a:xfrm>
            <a:off x="1143000" y="2159057"/>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ea typeface="Trebuchet MS" pitchFamily="34" charset="-122"/>
                <a:cs typeface="Trebuchet MS" pitchFamily="34" charset="-120"/>
              </a:rPr>
              <a:t>COMPARE</a:t>
            </a:r>
            <a:endParaRPr lang="en-US" sz="2000" dirty="0">
              <a:solidFill>
                <a:srgbClr val="2D6A4F"/>
              </a:solidFill>
            </a:endParaRPr>
          </a:p>
        </p:txBody>
      </p:sp>
      <p:sp>
        <p:nvSpPr>
          <p:cNvPr id="11" name="Shape 9">
            <a:extLst>
              <a:ext uri="{FF2B5EF4-FFF2-40B4-BE49-F238E27FC236}">
                <a16:creationId xmlns:a16="http://schemas.microsoft.com/office/drawing/2014/main" id="{A8C50C51-27DC-784B-A7E7-88A3A072BECE}"/>
              </a:ext>
            </a:extLst>
          </p:cNvPr>
          <p:cNvSpPr/>
          <p:nvPr/>
        </p:nvSpPr>
        <p:spPr>
          <a:xfrm>
            <a:off x="290950" y="3091745"/>
            <a:ext cx="502920" cy="502920"/>
          </a:xfrm>
          <a:prstGeom prst="ellipse">
            <a:avLst/>
          </a:prstGeom>
          <a:solidFill>
            <a:srgbClr val="2D6A4F"/>
          </a:solidFill>
          <a:ln/>
        </p:spPr>
        <p:txBody>
          <a:bodyPr/>
          <a:lstStyle/>
          <a:p>
            <a:endParaRPr lang="en-GB" sz="2000"/>
          </a:p>
        </p:txBody>
      </p:sp>
      <p:sp>
        <p:nvSpPr>
          <p:cNvPr id="22" name="Text 10">
            <a:extLst>
              <a:ext uri="{FF2B5EF4-FFF2-40B4-BE49-F238E27FC236}">
                <a16:creationId xmlns:a16="http://schemas.microsoft.com/office/drawing/2014/main" id="{FDB1D231-45BD-6D91-FED2-3B49C55A4F7B}"/>
              </a:ext>
            </a:extLst>
          </p:cNvPr>
          <p:cNvSpPr/>
          <p:nvPr/>
        </p:nvSpPr>
        <p:spPr>
          <a:xfrm>
            <a:off x="290950" y="3091745"/>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03</a:t>
            </a:r>
            <a:endParaRPr lang="en-US" sz="2000" dirty="0"/>
          </a:p>
        </p:txBody>
      </p:sp>
      <p:sp>
        <p:nvSpPr>
          <p:cNvPr id="24" name="Text 11">
            <a:extLst>
              <a:ext uri="{FF2B5EF4-FFF2-40B4-BE49-F238E27FC236}">
                <a16:creationId xmlns:a16="http://schemas.microsoft.com/office/drawing/2014/main" id="{7577AAF9-C328-2166-F0CE-0DCA908FC1C4}"/>
              </a:ext>
            </a:extLst>
          </p:cNvPr>
          <p:cNvSpPr/>
          <p:nvPr/>
        </p:nvSpPr>
        <p:spPr>
          <a:xfrm>
            <a:off x="1143000" y="3073457"/>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rPr>
              <a:t>IDENTIFY</a:t>
            </a:r>
            <a:endParaRPr lang="en-US" sz="2000" dirty="0">
              <a:solidFill>
                <a:srgbClr val="2D6A4F"/>
              </a:solidFill>
            </a:endParaRPr>
          </a:p>
        </p:txBody>
      </p:sp>
      <p:sp>
        <p:nvSpPr>
          <p:cNvPr id="31" name="TextBox 30">
            <a:extLst>
              <a:ext uri="{FF2B5EF4-FFF2-40B4-BE49-F238E27FC236}">
                <a16:creationId xmlns:a16="http://schemas.microsoft.com/office/drawing/2014/main" id="{236F29FF-0597-06B7-99D8-F0C758CCC2A7}"/>
              </a:ext>
            </a:extLst>
          </p:cNvPr>
          <p:cNvSpPr txBox="1"/>
          <p:nvPr/>
        </p:nvSpPr>
        <p:spPr>
          <a:xfrm>
            <a:off x="1143000" y="1571495"/>
            <a:ext cx="7543800" cy="307777"/>
          </a:xfrm>
          <a:prstGeom prst="rect">
            <a:avLst/>
          </a:prstGeom>
          <a:noFill/>
        </p:spPr>
        <p:txBody>
          <a:bodyPr wrap="square" lIns="0" tIns="0" rIns="0" bIns="0" rtlCol="0">
            <a:spAutoFit/>
          </a:bodyPr>
          <a:lstStyle/>
          <a:p>
            <a:r>
              <a:rPr lang="en-GB" sz="2000" dirty="0"/>
              <a:t>who was found responsible for the disaster at Grenfell</a:t>
            </a:r>
          </a:p>
        </p:txBody>
      </p:sp>
      <p:sp>
        <p:nvSpPr>
          <p:cNvPr id="32" name="TextBox 31">
            <a:extLst>
              <a:ext uri="{FF2B5EF4-FFF2-40B4-BE49-F238E27FC236}">
                <a16:creationId xmlns:a16="http://schemas.microsoft.com/office/drawing/2014/main" id="{D7FCB317-AEB6-CA44-8CF4-580078D45ACC}"/>
              </a:ext>
            </a:extLst>
          </p:cNvPr>
          <p:cNvSpPr txBox="1"/>
          <p:nvPr/>
        </p:nvSpPr>
        <p:spPr>
          <a:xfrm>
            <a:off x="1143000" y="2484782"/>
            <a:ext cx="7543800" cy="307777"/>
          </a:xfrm>
          <a:prstGeom prst="rect">
            <a:avLst/>
          </a:prstGeom>
          <a:noFill/>
        </p:spPr>
        <p:txBody>
          <a:bodyPr wrap="square" lIns="0" tIns="0" rIns="0" bIns="0" rtlCol="0">
            <a:spAutoFit/>
          </a:bodyPr>
          <a:lstStyle/>
          <a:p>
            <a:r>
              <a:rPr lang="en-GB" sz="2000" dirty="0"/>
              <a:t>the Hillsborough Disaster with the Grenfell fire</a:t>
            </a:r>
          </a:p>
        </p:txBody>
      </p:sp>
      <p:sp>
        <p:nvSpPr>
          <p:cNvPr id="33" name="TextBox 32">
            <a:extLst>
              <a:ext uri="{FF2B5EF4-FFF2-40B4-BE49-F238E27FC236}">
                <a16:creationId xmlns:a16="http://schemas.microsoft.com/office/drawing/2014/main" id="{11714734-A7ED-9642-7D2D-C811013AFAA0}"/>
              </a:ext>
            </a:extLst>
          </p:cNvPr>
          <p:cNvSpPr txBox="1"/>
          <p:nvPr/>
        </p:nvSpPr>
        <p:spPr>
          <a:xfrm>
            <a:off x="1143000" y="3394610"/>
            <a:ext cx="7543800" cy="307777"/>
          </a:xfrm>
          <a:prstGeom prst="rect">
            <a:avLst/>
          </a:prstGeom>
          <a:noFill/>
        </p:spPr>
        <p:txBody>
          <a:bodyPr wrap="square" lIns="0" tIns="0" rIns="0" bIns="0" rtlCol="0">
            <a:spAutoFit/>
          </a:bodyPr>
          <a:lstStyle/>
          <a:p>
            <a:r>
              <a:rPr lang="en-GB" sz="2000" dirty="0"/>
              <a:t>ways to challenge injustice after a disaster like Grenfell</a:t>
            </a:r>
          </a:p>
        </p:txBody>
      </p:sp>
    </p:spTree>
    <p:extLst>
      <p:ext uri="{BB962C8B-B14F-4D97-AF65-F5344CB8AC3E}">
        <p14:creationId xmlns:p14="http://schemas.microsoft.com/office/powerpoint/2010/main" val="3139318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AF8F5"/>
        </a:solidFill>
        <a:effectLst/>
      </p:bgPr>
    </p:bg>
    <p:spTree>
      <p:nvGrpSpPr>
        <p:cNvPr id="1" name=""/>
        <p:cNvGrpSpPr/>
        <p:nvPr/>
      </p:nvGrpSpPr>
      <p:grpSpPr>
        <a:xfrm>
          <a:off x="0" y="0"/>
          <a:ext cx="0" cy="0"/>
          <a:chOff x="0" y="0"/>
          <a:chExt cx="0" cy="0"/>
        </a:xfrm>
      </p:grpSpPr>
      <p:pic>
        <p:nvPicPr>
          <p:cNvPr id="2" name="Online Media 1" title="Grenfell deaths were avoidable, says inquiry chair">
            <a:hlinkClick r:id="" action="ppaction://media"/>
            <a:extLst>
              <a:ext uri="{FF2B5EF4-FFF2-40B4-BE49-F238E27FC236}">
                <a16:creationId xmlns:a16="http://schemas.microsoft.com/office/drawing/2014/main" id="{C8B929AA-435F-7EB8-71BD-C91C29F7C967}"/>
              </a:ext>
            </a:extLst>
          </p:cNvPr>
          <p:cNvPicPr>
            <a:picLocks noRot="1" noChangeAspect="1"/>
          </p:cNvPicPr>
          <p:nvPr>
            <a:videoFile r:link="rId1"/>
          </p:nvPr>
        </p:nvPicPr>
        <p:blipFill>
          <a:blip r:embed="rId4"/>
          <a:stretch>
            <a:fillRect/>
          </a:stretch>
        </p:blipFill>
        <p:spPr>
          <a:xfrm>
            <a:off x="2870941" y="87464"/>
            <a:ext cx="6108246" cy="3450866"/>
          </a:xfrm>
          <a:prstGeom prst="rect">
            <a:avLst/>
          </a:prstGeom>
        </p:spPr>
      </p:pic>
      <p:sp>
        <p:nvSpPr>
          <p:cNvPr id="3" name="TextBox 2">
            <a:extLst>
              <a:ext uri="{FF2B5EF4-FFF2-40B4-BE49-F238E27FC236}">
                <a16:creationId xmlns:a16="http://schemas.microsoft.com/office/drawing/2014/main" id="{CE4FFACF-E08C-BB7A-425A-E3AE4EA12EFF}"/>
              </a:ext>
            </a:extLst>
          </p:cNvPr>
          <p:cNvSpPr txBox="1"/>
          <p:nvPr/>
        </p:nvSpPr>
        <p:spPr>
          <a:xfrm>
            <a:off x="294198" y="135872"/>
            <a:ext cx="2377439" cy="3384709"/>
          </a:xfrm>
          <a:prstGeom prst="roundRect">
            <a:avLst/>
          </a:prstGeom>
          <a:solidFill>
            <a:srgbClr val="2D6A4F"/>
          </a:solidFill>
        </p:spPr>
        <p:txBody>
          <a:bodyPr wrap="square">
            <a:spAutoFit/>
          </a:bodyPr>
          <a:lstStyle/>
          <a:p>
            <a:pPr algn="ctr"/>
            <a:r>
              <a:rPr lang="en-GB" sz="2000" dirty="0">
                <a:solidFill>
                  <a:schemeClr val="bg1"/>
                </a:solidFill>
              </a:rPr>
              <a:t>In this clip, the Chair of the Grenfell Inquiry sums up who bears responsibility for the fire and explains that all the deaths were avoidable. </a:t>
            </a:r>
          </a:p>
        </p:txBody>
      </p:sp>
      <p:sp>
        <p:nvSpPr>
          <p:cNvPr id="4" name="TextBox 3">
            <a:extLst>
              <a:ext uri="{FF2B5EF4-FFF2-40B4-BE49-F238E27FC236}">
                <a16:creationId xmlns:a16="http://schemas.microsoft.com/office/drawing/2014/main" id="{72B86B06-E2B1-894C-3BB9-3FAD6611EE5D}"/>
              </a:ext>
            </a:extLst>
          </p:cNvPr>
          <p:cNvSpPr txBox="1"/>
          <p:nvPr/>
        </p:nvSpPr>
        <p:spPr>
          <a:xfrm>
            <a:off x="294199" y="3649167"/>
            <a:ext cx="8684988" cy="1123712"/>
          </a:xfrm>
          <a:prstGeom prst="roundRect">
            <a:avLst/>
          </a:prstGeom>
          <a:solidFill>
            <a:srgbClr val="2D6A4F"/>
          </a:solidFill>
        </p:spPr>
        <p:txBody>
          <a:bodyPr wrap="square">
            <a:spAutoFit/>
          </a:bodyPr>
          <a:lstStyle/>
          <a:p>
            <a:pPr algn="ctr"/>
            <a:r>
              <a:rPr lang="en-GB" sz="2000" dirty="0">
                <a:solidFill>
                  <a:schemeClr val="bg1"/>
                </a:solidFill>
              </a:rPr>
              <a:t> “Not all of them bear the same degree of responsibility for the eventual disaster but… all contributed to in one way or another, in most cases through incompetence, but in some cases through dishonesty and greed.”</a:t>
            </a:r>
          </a:p>
        </p:txBody>
      </p:sp>
      <p:sp>
        <p:nvSpPr>
          <p:cNvPr id="5" name="Shape 10">
            <a:extLst>
              <a:ext uri="{FF2B5EF4-FFF2-40B4-BE49-F238E27FC236}">
                <a16:creationId xmlns:a16="http://schemas.microsoft.com/office/drawing/2014/main" id="{9E495A48-8857-8366-2275-192B985ACD3B}"/>
              </a:ext>
            </a:extLst>
          </p:cNvPr>
          <p:cNvSpPr/>
          <p:nvPr/>
        </p:nvSpPr>
        <p:spPr>
          <a:xfrm>
            <a:off x="0" y="4892040"/>
            <a:ext cx="9144000" cy="251460"/>
          </a:xfrm>
          <a:prstGeom prst="rect">
            <a:avLst/>
          </a:prstGeom>
          <a:solidFill>
            <a:srgbClr val="2D6A4F"/>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5121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0B05A-5CDF-45D3-8C72-A04A5FB10876}"/>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2821EAB8-F391-3721-86A6-47C9BA9D3809}"/>
              </a:ext>
            </a:extLst>
          </p:cNvPr>
          <p:cNvSpPr/>
          <p:nvPr/>
        </p:nvSpPr>
        <p:spPr>
          <a:xfrm>
            <a:off x="66053" y="170951"/>
            <a:ext cx="9011894" cy="576469"/>
          </a:xfrm>
          <a:prstGeom prst="rect">
            <a:avLst/>
          </a:prstGeom>
          <a:noFill/>
          <a:ln/>
        </p:spPr>
        <p:txBody>
          <a:bodyPr wrap="square" lIns="0" tIns="0" rIns="0" bIns="0" rtlCol="0" anchor="ctr"/>
          <a:lstStyle/>
          <a:p>
            <a:pPr marL="0" indent="0" algn="ctr">
              <a:buNone/>
            </a:pPr>
            <a:r>
              <a:rPr lang="en-US" sz="2800" b="1" dirty="0">
                <a:solidFill>
                  <a:srgbClr val="1B4332"/>
                </a:solidFill>
                <a:latin typeface="Georgia" pitchFamily="34" charset="0"/>
                <a:ea typeface="Georgia" pitchFamily="34" charset="-122"/>
                <a:cs typeface="Georgia" pitchFamily="34" charset="-120"/>
              </a:rPr>
              <a:t>What failures led to the disaster at Grenfell?</a:t>
            </a:r>
            <a:endParaRPr lang="en-US" sz="2800" dirty="0"/>
          </a:p>
        </p:txBody>
      </p:sp>
      <p:sp>
        <p:nvSpPr>
          <p:cNvPr id="6" name="TextBox 5">
            <a:extLst>
              <a:ext uri="{FF2B5EF4-FFF2-40B4-BE49-F238E27FC236}">
                <a16:creationId xmlns:a16="http://schemas.microsoft.com/office/drawing/2014/main" id="{21E0BDA5-2DA6-0BDE-327B-824501A83494}"/>
              </a:ext>
            </a:extLst>
          </p:cNvPr>
          <p:cNvSpPr txBox="1"/>
          <p:nvPr/>
        </p:nvSpPr>
        <p:spPr>
          <a:xfrm>
            <a:off x="197518" y="839826"/>
            <a:ext cx="8814375" cy="4188381"/>
          </a:xfrm>
          <a:prstGeom prst="roundRect">
            <a:avLst/>
          </a:prstGeom>
          <a:solidFill>
            <a:srgbClr val="2D6A4F"/>
          </a:solidFill>
        </p:spPr>
        <p:txBody>
          <a:bodyPr wrap="square">
            <a:spAutoFit/>
          </a:bodyPr>
          <a:lstStyle/>
          <a:p>
            <a:pPr marL="285750" indent="-285750">
              <a:buFont typeface="Arial" panose="020B0604020202020204" pitchFamily="34" charset="0"/>
              <a:buChar char="•"/>
            </a:pPr>
            <a:r>
              <a:rPr lang="en-GB" sz="2000" dirty="0">
                <a:solidFill>
                  <a:schemeClr val="bg1"/>
                </a:solidFill>
              </a:rPr>
              <a:t>Warnings from residents were ignored</a:t>
            </a:r>
          </a:p>
          <a:p>
            <a:pPr marL="285750" indent="-285750">
              <a:buFont typeface="Arial" panose="020B0604020202020204" pitchFamily="34" charset="0"/>
              <a:buChar char="•"/>
            </a:pPr>
            <a:r>
              <a:rPr lang="en-GB" sz="2000" dirty="0">
                <a:solidFill>
                  <a:schemeClr val="bg1"/>
                </a:solidFill>
              </a:rPr>
              <a:t>Fires and deaths at other high-rise buildings were not learned from</a:t>
            </a:r>
          </a:p>
          <a:p>
            <a:pPr marL="285750" indent="-285750">
              <a:buFont typeface="Arial" panose="020B0604020202020204" pitchFamily="34" charset="0"/>
              <a:buChar char="•"/>
            </a:pPr>
            <a:r>
              <a:rPr lang="en-GB" sz="2000" dirty="0">
                <a:solidFill>
                  <a:schemeClr val="bg1"/>
                </a:solidFill>
              </a:rPr>
              <a:t>The companies who made the cladding and the insulation deliberately hid dangers and made false claims</a:t>
            </a:r>
          </a:p>
          <a:p>
            <a:pPr marL="285750" indent="-285750">
              <a:buFont typeface="Arial" panose="020B0604020202020204" pitchFamily="34" charset="0"/>
              <a:buChar char="•"/>
            </a:pPr>
            <a:r>
              <a:rPr lang="en-GB" sz="2000" dirty="0">
                <a:solidFill>
                  <a:schemeClr val="bg1"/>
                </a:solidFill>
              </a:rPr>
              <a:t>The companies involved in the refurbishments failed to identify and act on their fire safety responsibilities</a:t>
            </a:r>
          </a:p>
          <a:p>
            <a:pPr marL="285750" indent="-285750">
              <a:buFont typeface="Arial" panose="020B0604020202020204" pitchFamily="34" charset="0"/>
              <a:buChar char="•"/>
            </a:pPr>
            <a:r>
              <a:rPr lang="en-GB" sz="2000" dirty="0">
                <a:solidFill>
                  <a:schemeClr val="bg1"/>
                </a:solidFill>
              </a:rPr>
              <a:t>Governments cut ‘red tape’ and squandered chances to do something about dangerous cladding</a:t>
            </a:r>
          </a:p>
          <a:p>
            <a:pPr marL="285750" indent="-285750">
              <a:buFont typeface="Arial" panose="020B0604020202020204" pitchFamily="34" charset="0"/>
              <a:buChar char="•"/>
            </a:pPr>
            <a:r>
              <a:rPr lang="en-GB" sz="2000" dirty="0">
                <a:solidFill>
                  <a:schemeClr val="bg1"/>
                </a:solidFill>
              </a:rPr>
              <a:t>The local council,  The Royal Borough of Kensington and Chelsea, showed a “persistent indifference to fire safety.”</a:t>
            </a:r>
          </a:p>
          <a:p>
            <a:pPr marL="285750" indent="-285750">
              <a:buFont typeface="Arial" panose="020B0604020202020204" pitchFamily="34" charset="0"/>
              <a:buChar char="•"/>
            </a:pPr>
            <a:r>
              <a:rPr lang="en-GB" sz="2000" dirty="0">
                <a:solidFill>
                  <a:schemeClr val="bg1"/>
                </a:solidFill>
              </a:rPr>
              <a:t>The London Fire Brigade had not properly trained firefighters and did not have a strategy to evacuate the tower when the fire was out of control.</a:t>
            </a:r>
          </a:p>
        </p:txBody>
      </p:sp>
    </p:spTree>
    <p:extLst>
      <p:ext uri="{BB962C8B-B14F-4D97-AF65-F5344CB8AC3E}">
        <p14:creationId xmlns:p14="http://schemas.microsoft.com/office/powerpoint/2010/main" val="2094250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D6A4F"/>
        </a:solidFill>
        <a:effectLst/>
      </p:bgPr>
    </p:bg>
    <p:spTree>
      <p:nvGrpSpPr>
        <p:cNvPr id="1" name=""/>
        <p:cNvGrpSpPr/>
        <p:nvPr/>
      </p:nvGrpSpPr>
      <p:grpSpPr>
        <a:xfrm>
          <a:off x="0" y="0"/>
          <a:ext cx="0" cy="0"/>
          <a:chOff x="0" y="0"/>
          <a:chExt cx="0" cy="0"/>
        </a:xfrm>
      </p:grpSpPr>
      <p:sp>
        <p:nvSpPr>
          <p:cNvPr id="2" name="Text 0"/>
          <p:cNvSpPr/>
          <p:nvPr/>
        </p:nvSpPr>
        <p:spPr>
          <a:xfrm>
            <a:off x="5543550" y="222376"/>
            <a:ext cx="3396343" cy="455504"/>
          </a:xfrm>
          <a:prstGeom prst="rect">
            <a:avLst/>
          </a:prstGeom>
          <a:noFill/>
          <a:ln/>
        </p:spPr>
        <p:txBody>
          <a:bodyPr wrap="square" lIns="0" tIns="0" rIns="0" bIns="0" rtlCol="0" anchor="ctr"/>
          <a:lstStyle/>
          <a:p>
            <a:pPr marL="0" indent="0" algn="ctr">
              <a:buNone/>
            </a:pPr>
            <a:r>
              <a:rPr lang="en-US" sz="2400" b="1" dirty="0">
                <a:solidFill>
                  <a:srgbClr val="FFFFFF"/>
                </a:solidFill>
                <a:latin typeface="Georgia" panose="02040502050405020303" pitchFamily="18" charset="0"/>
              </a:rPr>
              <a:t>Hanan’s Testimony</a:t>
            </a:r>
            <a:endParaRPr lang="en-US" sz="2400" dirty="0">
              <a:latin typeface="Georgia" panose="02040502050405020303" pitchFamily="18" charset="0"/>
            </a:endParaRPr>
          </a:p>
        </p:txBody>
      </p:sp>
      <p:sp>
        <p:nvSpPr>
          <p:cNvPr id="6" name="TextBox 5">
            <a:extLst>
              <a:ext uri="{FF2B5EF4-FFF2-40B4-BE49-F238E27FC236}">
                <a16:creationId xmlns:a16="http://schemas.microsoft.com/office/drawing/2014/main" id="{EBB1B6CE-CC1C-22CE-0AA4-F288370C2912}"/>
              </a:ext>
            </a:extLst>
          </p:cNvPr>
          <p:cNvSpPr txBox="1"/>
          <p:nvPr/>
        </p:nvSpPr>
        <p:spPr>
          <a:xfrm>
            <a:off x="94704" y="147269"/>
            <a:ext cx="2452553" cy="1940957"/>
          </a:xfrm>
          <a:prstGeom prst="roundRect">
            <a:avLst/>
          </a:prstGeom>
          <a:solidFill>
            <a:srgbClr val="E8F5EE"/>
          </a:solidFill>
        </p:spPr>
        <p:txBody>
          <a:bodyPr wrap="square">
            <a:spAutoFit/>
          </a:bodyPr>
          <a:lstStyle/>
          <a:p>
            <a:r>
              <a:rPr lang="en-GB" dirty="0"/>
              <a:t>In P6, Hanan says that she does not remember being given any information on fire safety when she moved in.</a:t>
            </a:r>
          </a:p>
        </p:txBody>
      </p:sp>
      <p:sp>
        <p:nvSpPr>
          <p:cNvPr id="7" name="TextBox 6">
            <a:extLst>
              <a:ext uri="{FF2B5EF4-FFF2-40B4-BE49-F238E27FC236}">
                <a16:creationId xmlns:a16="http://schemas.microsoft.com/office/drawing/2014/main" id="{01A8A89F-BB67-B995-3CA8-7D101D92DE41}"/>
              </a:ext>
            </a:extLst>
          </p:cNvPr>
          <p:cNvSpPr txBox="1"/>
          <p:nvPr/>
        </p:nvSpPr>
        <p:spPr>
          <a:xfrm>
            <a:off x="5347607" y="677880"/>
            <a:ext cx="3615008" cy="2585323"/>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Hanan Wahabi, who was involved in the Grenfell Curriculum Project, gave testimony in the Inquiry.</a:t>
            </a:r>
          </a:p>
          <a:p>
            <a:pPr marL="285750" indent="-285750">
              <a:buFont typeface="Arial" panose="020B0604020202020204" pitchFamily="34" charset="0"/>
              <a:buChar char="•"/>
            </a:pPr>
            <a:r>
              <a:rPr lang="en-US" dirty="0">
                <a:solidFill>
                  <a:schemeClr val="bg1"/>
                </a:solidFill>
              </a:rPr>
              <a:t>Her witness statement can also is 23 pages long and made up of 74 paragraphs.</a:t>
            </a:r>
          </a:p>
          <a:p>
            <a:pPr marL="285750" indent="-285750">
              <a:buFont typeface="Arial" panose="020B0604020202020204" pitchFamily="34" charset="0"/>
              <a:buChar char="•"/>
            </a:pPr>
            <a:r>
              <a:rPr lang="en-US" dirty="0">
                <a:solidFill>
                  <a:schemeClr val="bg1"/>
                </a:solidFill>
              </a:rPr>
              <a:t>How does this link to what we have been looking at this lesson?</a:t>
            </a:r>
          </a:p>
        </p:txBody>
      </p:sp>
      <p:sp>
        <p:nvSpPr>
          <p:cNvPr id="3" name="TextBox 2">
            <a:extLst>
              <a:ext uri="{FF2B5EF4-FFF2-40B4-BE49-F238E27FC236}">
                <a16:creationId xmlns:a16="http://schemas.microsoft.com/office/drawing/2014/main" id="{D0F52957-1660-4FB9-11D0-0B96006B7F61}"/>
              </a:ext>
            </a:extLst>
          </p:cNvPr>
          <p:cNvSpPr txBox="1"/>
          <p:nvPr/>
        </p:nvSpPr>
        <p:spPr>
          <a:xfrm>
            <a:off x="2707417" y="147269"/>
            <a:ext cx="2640190" cy="1940957"/>
          </a:xfrm>
          <a:prstGeom prst="roundRect">
            <a:avLst/>
          </a:prstGeom>
          <a:solidFill>
            <a:srgbClr val="E8F5EE"/>
          </a:solidFill>
        </p:spPr>
        <p:txBody>
          <a:bodyPr wrap="square">
            <a:spAutoFit/>
          </a:bodyPr>
          <a:lstStyle/>
          <a:p>
            <a:r>
              <a:rPr lang="en-GB" dirty="0"/>
              <a:t>In P15, 16, 20 &amp; 22, she describes problems with the doors and windows after the refurbishment that were never dealt with.</a:t>
            </a:r>
          </a:p>
        </p:txBody>
      </p:sp>
      <p:sp>
        <p:nvSpPr>
          <p:cNvPr id="4" name="TextBox 3">
            <a:extLst>
              <a:ext uri="{FF2B5EF4-FFF2-40B4-BE49-F238E27FC236}">
                <a16:creationId xmlns:a16="http://schemas.microsoft.com/office/drawing/2014/main" id="{3CF45C1B-6AF4-07BB-AC5E-71CAB6A8253D}"/>
              </a:ext>
            </a:extLst>
          </p:cNvPr>
          <p:cNvSpPr txBox="1"/>
          <p:nvPr/>
        </p:nvSpPr>
        <p:spPr>
          <a:xfrm>
            <a:off x="94703" y="2187581"/>
            <a:ext cx="3092493" cy="1021556"/>
          </a:xfrm>
          <a:prstGeom prst="roundRect">
            <a:avLst/>
          </a:prstGeom>
          <a:solidFill>
            <a:srgbClr val="E8F5EE"/>
          </a:solidFill>
        </p:spPr>
        <p:txBody>
          <a:bodyPr wrap="square">
            <a:spAutoFit/>
          </a:bodyPr>
          <a:lstStyle/>
          <a:p>
            <a:r>
              <a:rPr lang="en-GB" dirty="0"/>
              <a:t>In P25, she explains how she and others founded the Grenfell Action Group.</a:t>
            </a:r>
          </a:p>
        </p:txBody>
      </p:sp>
      <p:sp>
        <p:nvSpPr>
          <p:cNvPr id="5" name="TextBox 4">
            <a:extLst>
              <a:ext uri="{FF2B5EF4-FFF2-40B4-BE49-F238E27FC236}">
                <a16:creationId xmlns:a16="http://schemas.microsoft.com/office/drawing/2014/main" id="{BE1662D3-5B66-F910-7BDB-270AAC470EA3}"/>
              </a:ext>
            </a:extLst>
          </p:cNvPr>
          <p:cNvSpPr txBox="1"/>
          <p:nvPr/>
        </p:nvSpPr>
        <p:spPr>
          <a:xfrm>
            <a:off x="3273878" y="2178969"/>
            <a:ext cx="2073728" cy="1021556"/>
          </a:xfrm>
          <a:prstGeom prst="roundRect">
            <a:avLst/>
          </a:prstGeom>
          <a:solidFill>
            <a:srgbClr val="E8F5EE"/>
          </a:solidFill>
        </p:spPr>
        <p:txBody>
          <a:bodyPr wrap="square">
            <a:spAutoFit/>
          </a:bodyPr>
          <a:lstStyle/>
          <a:p>
            <a:r>
              <a:rPr lang="en-GB" dirty="0"/>
              <a:t>Paragraphs 70-74 explain the impact of the disaster. </a:t>
            </a:r>
          </a:p>
        </p:txBody>
      </p:sp>
      <p:sp>
        <p:nvSpPr>
          <p:cNvPr id="8" name="TextBox 7">
            <a:extLst>
              <a:ext uri="{FF2B5EF4-FFF2-40B4-BE49-F238E27FC236}">
                <a16:creationId xmlns:a16="http://schemas.microsoft.com/office/drawing/2014/main" id="{63297984-4441-D2E1-D12F-033684056889}"/>
              </a:ext>
            </a:extLst>
          </p:cNvPr>
          <p:cNvSpPr txBox="1"/>
          <p:nvPr/>
        </p:nvSpPr>
        <p:spPr>
          <a:xfrm>
            <a:off x="94703" y="3299880"/>
            <a:ext cx="8918667" cy="1736646"/>
          </a:xfrm>
          <a:prstGeom prst="roundRect">
            <a:avLst/>
          </a:prstGeom>
          <a:solidFill>
            <a:srgbClr val="E8F5EE"/>
          </a:solidFill>
        </p:spPr>
        <p:txBody>
          <a:bodyPr wrap="square">
            <a:spAutoFit/>
          </a:bodyPr>
          <a:lstStyle/>
          <a:p>
            <a:r>
              <a:rPr lang="en-US" sz="1600" dirty="0"/>
              <a:t>“You always hear that there is a difference in terms of the way people are treated depending on their social class, and their ethnicity. I never really used to believe that. I was born and raised in London; I'm a Londoner. Since the fire though, I have come to feel that people are treated differently, treated as less important, depending on their social class and ethnicity. We brought our children up to believe everyone is equal, but maybe a fire like this wouldn't have been allowed to happen if a different type of person had been living in the building.”</a:t>
            </a:r>
            <a:endParaRPr lang="en-GB" sz="1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D6A4F"/>
        </a:solidFill>
        <a:effectLst/>
      </p:bgPr>
    </p:bg>
    <p:spTree>
      <p:nvGrpSpPr>
        <p:cNvPr id="1" name="">
          <a:extLst>
            <a:ext uri="{FF2B5EF4-FFF2-40B4-BE49-F238E27FC236}">
              <a16:creationId xmlns:a16="http://schemas.microsoft.com/office/drawing/2014/main" id="{0EDD2321-0C2A-5210-0DD8-F40FADBEB1DD}"/>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5A7F8BF9-17DB-6817-F3EE-CC8D9C30DFAF}"/>
              </a:ext>
            </a:extLst>
          </p:cNvPr>
          <p:cNvSpPr txBox="1"/>
          <p:nvPr/>
        </p:nvSpPr>
        <p:spPr>
          <a:xfrm>
            <a:off x="238540" y="653673"/>
            <a:ext cx="3434963" cy="4277499"/>
          </a:xfrm>
          <a:prstGeom prst="roundRect">
            <a:avLst/>
          </a:prstGeom>
          <a:solidFill>
            <a:srgbClr val="E8F5EE"/>
          </a:solidFill>
        </p:spPr>
        <p:txBody>
          <a:bodyPr wrap="square">
            <a:spAutoFit/>
          </a:bodyPr>
          <a:lstStyle/>
          <a:p>
            <a:pPr marL="285750" indent="-285750">
              <a:buFont typeface="Arial" panose="020B0604020202020204" pitchFamily="34" charset="0"/>
              <a:buChar char="•"/>
            </a:pPr>
            <a:r>
              <a:rPr lang="en-GB" dirty="0"/>
              <a:t>In many ways, the Hillsborough Disaster was different to what happened at Grenfell.</a:t>
            </a:r>
          </a:p>
          <a:p>
            <a:pPr marL="285750" indent="-285750">
              <a:buFont typeface="Arial" panose="020B0604020202020204" pitchFamily="34" charset="0"/>
              <a:buChar char="•"/>
            </a:pPr>
            <a:r>
              <a:rPr lang="en-GB" dirty="0"/>
              <a:t>However, like Grenfell it had a huge impact on the survivors, the bereaved, and the community.</a:t>
            </a:r>
          </a:p>
          <a:p>
            <a:pPr marL="285750" indent="-285750">
              <a:buFont typeface="Arial" panose="020B0604020202020204" pitchFamily="34" charset="0"/>
              <a:buChar char="•"/>
            </a:pPr>
            <a:r>
              <a:rPr lang="en-GB" dirty="0"/>
              <a:t>They faced lies and cover-ups, including from the police and the government, and discovered that the disaster was completely avoidable.</a:t>
            </a:r>
          </a:p>
        </p:txBody>
      </p:sp>
      <p:sp>
        <p:nvSpPr>
          <p:cNvPr id="3" name="TextBox 2">
            <a:extLst>
              <a:ext uri="{FF2B5EF4-FFF2-40B4-BE49-F238E27FC236}">
                <a16:creationId xmlns:a16="http://schemas.microsoft.com/office/drawing/2014/main" id="{601B4923-8E3B-523E-7B1C-8D3EA249CDA9}"/>
              </a:ext>
            </a:extLst>
          </p:cNvPr>
          <p:cNvSpPr txBox="1"/>
          <p:nvPr/>
        </p:nvSpPr>
        <p:spPr>
          <a:xfrm>
            <a:off x="174928" y="212328"/>
            <a:ext cx="8722582" cy="400110"/>
          </a:xfrm>
          <a:prstGeom prst="rect">
            <a:avLst/>
          </a:prstGeom>
          <a:noFill/>
        </p:spPr>
        <p:txBody>
          <a:bodyPr wrap="square" rtlCol="0">
            <a:spAutoFit/>
          </a:bodyPr>
          <a:lstStyle/>
          <a:p>
            <a:pPr algn="ctr"/>
            <a:r>
              <a:rPr lang="en-US" sz="2000" b="1" dirty="0">
                <a:solidFill>
                  <a:srgbClr val="E8F5EE"/>
                </a:solidFill>
                <a:latin typeface="Georgia" pitchFamily="34" charset="0"/>
              </a:rPr>
              <a:t>What lessons can we learn from the Hillsborough Disaster?</a:t>
            </a:r>
            <a:endParaRPr lang="en-US" sz="2000" dirty="0">
              <a:solidFill>
                <a:srgbClr val="E8F5EE"/>
              </a:solidFill>
            </a:endParaRPr>
          </a:p>
        </p:txBody>
      </p:sp>
      <p:pic>
        <p:nvPicPr>
          <p:cNvPr id="2" name="Online Media 1" title="Hillsborough disaster: How the day unfolded - BBC News">
            <a:hlinkClick r:id="" action="ppaction://media"/>
            <a:extLst>
              <a:ext uri="{FF2B5EF4-FFF2-40B4-BE49-F238E27FC236}">
                <a16:creationId xmlns:a16="http://schemas.microsoft.com/office/drawing/2014/main" id="{D03453DA-6542-C9A3-C50E-7866049C8832}"/>
              </a:ext>
            </a:extLst>
          </p:cNvPr>
          <p:cNvPicPr>
            <a:picLocks noRot="1" noChangeAspect="1"/>
          </p:cNvPicPr>
          <p:nvPr>
            <a:videoFile r:link="rId1"/>
          </p:nvPr>
        </p:nvPicPr>
        <p:blipFill>
          <a:blip r:embed="rId4"/>
          <a:stretch>
            <a:fillRect/>
          </a:stretch>
        </p:blipFill>
        <p:spPr>
          <a:xfrm>
            <a:off x="3800724" y="653673"/>
            <a:ext cx="5134171" cy="2900560"/>
          </a:xfrm>
          <a:prstGeom prst="rect">
            <a:avLst/>
          </a:prstGeom>
        </p:spPr>
      </p:pic>
      <p:sp>
        <p:nvSpPr>
          <p:cNvPr id="4" name="TextBox 3">
            <a:extLst>
              <a:ext uri="{FF2B5EF4-FFF2-40B4-BE49-F238E27FC236}">
                <a16:creationId xmlns:a16="http://schemas.microsoft.com/office/drawing/2014/main" id="{C35604B8-A00A-FDB6-E2F0-0F1ED69B76D9}"/>
              </a:ext>
            </a:extLst>
          </p:cNvPr>
          <p:cNvSpPr txBox="1"/>
          <p:nvPr/>
        </p:nvSpPr>
        <p:spPr>
          <a:xfrm>
            <a:off x="3800723" y="3595468"/>
            <a:ext cx="5231957" cy="1477328"/>
          </a:xfrm>
          <a:prstGeom prst="rect">
            <a:avLst/>
          </a:prstGeom>
          <a:noFill/>
        </p:spPr>
        <p:txBody>
          <a:bodyPr wrap="square" rtlCol="0">
            <a:spAutoFit/>
          </a:bodyPr>
          <a:lstStyle/>
          <a:p>
            <a:pPr algn="ctr"/>
            <a:r>
              <a:rPr lang="en-GB" dirty="0">
                <a:solidFill>
                  <a:srgbClr val="E8F5EE"/>
                </a:solidFill>
              </a:rPr>
              <a:t>Overcrowding and inadequate safety measures At a football match at Hillsborough in 1989 led to a catastrophic crush. 97 people died. There was a huge cover-up and Liverpool fans were initially wrongfully blamed and accused of terrible behaviour.</a:t>
            </a:r>
          </a:p>
        </p:txBody>
      </p:sp>
    </p:spTree>
    <p:extLst>
      <p:ext uri="{BB962C8B-B14F-4D97-AF65-F5344CB8AC3E}">
        <p14:creationId xmlns:p14="http://schemas.microsoft.com/office/powerpoint/2010/main" val="2526691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C0CE85-1E76-E189-4CB2-9117C690B386}"/>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0D446B8B-F5FC-A142-F838-DD46A808059F}"/>
              </a:ext>
            </a:extLst>
          </p:cNvPr>
          <p:cNvSpPr/>
          <p:nvPr/>
        </p:nvSpPr>
        <p:spPr>
          <a:xfrm>
            <a:off x="242514" y="115294"/>
            <a:ext cx="8718605" cy="807058"/>
          </a:xfrm>
          <a:prstGeom prst="rect">
            <a:avLst/>
          </a:prstGeom>
          <a:noFill/>
          <a:ln/>
        </p:spPr>
        <p:txBody>
          <a:bodyPr wrap="square" lIns="0" tIns="0" rIns="0" bIns="0" rtlCol="0" anchor="ctr"/>
          <a:lstStyle/>
          <a:p>
            <a:pPr marL="0" indent="0">
              <a:buNone/>
            </a:pPr>
            <a:r>
              <a:rPr lang="en-US" sz="2400" b="1" dirty="0">
                <a:solidFill>
                  <a:srgbClr val="1B4332"/>
                </a:solidFill>
                <a:latin typeface="Georgia" pitchFamily="34" charset="0"/>
                <a:ea typeface="Georgia" pitchFamily="34" charset="-122"/>
                <a:cs typeface="Georgia" pitchFamily="34" charset="-120"/>
              </a:rPr>
              <a:t>How have communities responded to disasters?</a:t>
            </a:r>
            <a:endParaRPr lang="en-US" sz="2400" dirty="0"/>
          </a:p>
        </p:txBody>
      </p:sp>
      <p:sp>
        <p:nvSpPr>
          <p:cNvPr id="19" name="Shape 13">
            <a:extLst>
              <a:ext uri="{FF2B5EF4-FFF2-40B4-BE49-F238E27FC236}">
                <a16:creationId xmlns:a16="http://schemas.microsoft.com/office/drawing/2014/main" id="{F964CC46-7901-2C4F-8213-2C923CC76DAE}"/>
              </a:ext>
            </a:extLst>
          </p:cNvPr>
          <p:cNvSpPr/>
          <p:nvPr/>
        </p:nvSpPr>
        <p:spPr>
          <a:xfrm>
            <a:off x="0" y="4892040"/>
            <a:ext cx="9144000" cy="251460"/>
          </a:xfrm>
          <a:prstGeom prst="rect">
            <a:avLst/>
          </a:prstGeom>
          <a:solidFill>
            <a:srgbClr val="2D6A4F"/>
          </a:solidFill>
          <a:ln/>
        </p:spPr>
        <p:txBody>
          <a:bodyPr/>
          <a:lstStyle/>
          <a:p>
            <a:endParaRPr lang="en-GB"/>
          </a:p>
        </p:txBody>
      </p:sp>
      <p:sp>
        <p:nvSpPr>
          <p:cNvPr id="8" name="TextBox 7">
            <a:extLst>
              <a:ext uri="{FF2B5EF4-FFF2-40B4-BE49-F238E27FC236}">
                <a16:creationId xmlns:a16="http://schemas.microsoft.com/office/drawing/2014/main" id="{760C76CD-5C8C-965E-A8AB-2219531D4C0D}"/>
              </a:ext>
            </a:extLst>
          </p:cNvPr>
          <p:cNvSpPr txBox="1"/>
          <p:nvPr/>
        </p:nvSpPr>
        <p:spPr>
          <a:xfrm>
            <a:off x="212697" y="922352"/>
            <a:ext cx="8688789" cy="3779758"/>
          </a:xfrm>
          <a:prstGeom prst="roundRect">
            <a:avLst/>
          </a:prstGeom>
          <a:solidFill>
            <a:srgbClr val="2D6A4F"/>
          </a:solidFill>
        </p:spPr>
        <p:txBody>
          <a:bodyPr wrap="square" rtlCol="0">
            <a:spAutoFit/>
          </a:bodyPr>
          <a:lstStyle/>
          <a:p>
            <a:pPr marL="285750" indent="-285750">
              <a:buFont typeface="Arial" panose="020B0604020202020204" pitchFamily="34" charset="0"/>
              <a:buChar char="•"/>
            </a:pPr>
            <a:r>
              <a:rPr lang="en-GB" dirty="0">
                <a:solidFill>
                  <a:schemeClr val="bg1"/>
                </a:solidFill>
              </a:rPr>
              <a:t>It took decades for the truth behind the Hillsborough Disaster to come to light and one of the great achievements of the community is the Hillsborough Law, which aims to prevent future cover-ups.</a:t>
            </a:r>
          </a:p>
          <a:p>
            <a:pPr marL="285750" indent="-285750">
              <a:buFont typeface="Arial" panose="020B0604020202020204" pitchFamily="34" charset="0"/>
              <a:buChar char="•"/>
            </a:pPr>
            <a:r>
              <a:rPr lang="en-GB" dirty="0">
                <a:solidFill>
                  <a:schemeClr val="bg1"/>
                </a:solidFill>
              </a:rPr>
              <a:t>At Grenfell, the community have stayed strong in their pursuit for justice, as well as remembering the victims, the survivors and the bereaved.</a:t>
            </a:r>
          </a:p>
          <a:p>
            <a:pPr marL="285750" indent="-285750">
              <a:buFont typeface="Arial" panose="020B0604020202020204" pitchFamily="34" charset="0"/>
              <a:buChar char="•"/>
            </a:pPr>
            <a:r>
              <a:rPr lang="en-GB" dirty="0">
                <a:solidFill>
                  <a:schemeClr val="bg1"/>
                </a:solidFill>
              </a:rPr>
              <a:t>This has included community projects, like the Grenfell Curriculum Project, as well as raising money and pursuing justice in the courts.</a:t>
            </a:r>
          </a:p>
          <a:p>
            <a:pPr marL="285750" indent="-285750">
              <a:buFont typeface="Arial" panose="020B0604020202020204" pitchFamily="34" charset="0"/>
              <a:buChar char="•"/>
            </a:pPr>
            <a:r>
              <a:rPr lang="en-GB" dirty="0">
                <a:solidFill>
                  <a:schemeClr val="bg1"/>
                </a:solidFill>
              </a:rPr>
              <a:t>This has taken a huge toll on the community, as it did on the survivors and bereaved families of Hillsborough.</a:t>
            </a:r>
          </a:p>
          <a:p>
            <a:pPr marL="285750" indent="-285750">
              <a:buFont typeface="Arial" panose="020B0604020202020204" pitchFamily="34" charset="0"/>
              <a:buChar char="•"/>
            </a:pPr>
            <a:r>
              <a:rPr lang="en-GB" dirty="0">
                <a:solidFill>
                  <a:schemeClr val="bg1"/>
                </a:solidFill>
              </a:rPr>
              <a:t>Both Disasters were more than tragedies; they were the result of negligence and dishonesty. What advice might we give anyone who finds themselves in a similar position?</a:t>
            </a:r>
          </a:p>
        </p:txBody>
      </p:sp>
    </p:spTree>
    <p:extLst>
      <p:ext uri="{BB962C8B-B14F-4D97-AF65-F5344CB8AC3E}">
        <p14:creationId xmlns:p14="http://schemas.microsoft.com/office/powerpoint/2010/main" val="1250720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D6A4F"/>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E3C078-B191-A286-9F9C-0EE904A8800B}"/>
              </a:ext>
            </a:extLst>
          </p:cNvPr>
          <p:cNvSpPr txBox="1"/>
          <p:nvPr/>
        </p:nvSpPr>
        <p:spPr>
          <a:xfrm>
            <a:off x="441298" y="1805583"/>
            <a:ext cx="8261404" cy="1532334"/>
          </a:xfrm>
          <a:prstGeom prst="roundRect">
            <a:avLst/>
          </a:prstGeom>
          <a:solidFill>
            <a:srgbClr val="E8F5EE"/>
          </a:solidFill>
        </p:spPr>
        <p:txBody>
          <a:bodyPr wrap="square">
            <a:spAutoFit/>
          </a:bodyPr>
          <a:lstStyle/>
          <a:p>
            <a:pPr algn="ctr"/>
            <a:r>
              <a:rPr lang="en-GB" sz="2800" dirty="0"/>
              <a:t>What advice might you give anyone who finds themselves affected by a disaster like Grenfell or Hillsborough?</a:t>
            </a:r>
          </a:p>
        </p:txBody>
      </p:sp>
    </p:spTree>
    <p:extLst>
      <p:ext uri="{BB962C8B-B14F-4D97-AF65-F5344CB8AC3E}">
        <p14:creationId xmlns:p14="http://schemas.microsoft.com/office/powerpoint/2010/main" val="12779497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50470BE42071B41813AD48BBAFAB4B5" ma:contentTypeVersion="15" ma:contentTypeDescription="Create a new document." ma:contentTypeScope="" ma:versionID="1fabfb87e185ca09349be5f20520be7f">
  <xsd:schema xmlns:xsd="http://www.w3.org/2001/XMLSchema" xmlns:xs="http://www.w3.org/2001/XMLSchema" xmlns:p="http://schemas.microsoft.com/office/2006/metadata/properties" xmlns:ns3="8abf2c63-bf4d-4de9-b096-baf698bc2d86" xmlns:ns4="0c4559a5-1108-454f-8d9d-9538f6f21a4f" targetNamespace="http://schemas.microsoft.com/office/2006/metadata/properties" ma:root="true" ma:fieldsID="d505cd65922190bbe36a81c618c574cd" ns3:_="" ns4:_="">
    <xsd:import namespace="8abf2c63-bf4d-4de9-b096-baf698bc2d86"/>
    <xsd:import namespace="0c4559a5-1108-454f-8d9d-9538f6f21a4f"/>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element ref="ns3:MediaServiceSystemTags" minOccurs="0"/>
                <xsd:element ref="ns3:MediaServiceOCR" minOccurs="0"/>
                <xsd:element ref="ns3:MediaServiceGenerationTime" minOccurs="0"/>
                <xsd:element ref="ns3:MediaServiceEventHashCode" minOccurs="0"/>
                <xsd:element ref="ns3:MediaLengthInSecond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bf2c63-bf4d-4de9-b096-baf698bc2d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c4559a5-1108-454f-8d9d-9538f6f21a4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8abf2c63-bf4d-4de9-b096-baf698bc2d8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039020C-91A7-49C7-A79A-937F0AF2A4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abf2c63-bf4d-4de9-b096-baf698bc2d86"/>
    <ds:schemaRef ds:uri="0c4559a5-1108-454f-8d9d-9538f6f21a4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05D97B0-DAB5-431E-982D-034BF2664CBD}">
  <ds:schemaRefs>
    <ds:schemaRef ds:uri="8abf2c63-bf4d-4de9-b096-baf698bc2d86"/>
    <ds:schemaRef ds:uri="http://schemas.microsoft.com/office/2006/metadata/properties"/>
    <ds:schemaRef ds:uri="0c4559a5-1108-454f-8d9d-9538f6f21a4f"/>
    <ds:schemaRef ds:uri="http://www.w3.org/XML/1998/namespace"/>
    <ds:schemaRef ds:uri="http://schemas.microsoft.com/office/2006/documentManagement/types"/>
    <ds:schemaRef ds:uri="http://purl.org/dc/terms/"/>
    <ds:schemaRef ds:uri="http://purl.org/dc/dcmitype/"/>
    <ds:schemaRef ds:uri="http://purl.org/dc/elements/1.1/"/>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8A6129AD-DB9C-4523-9185-E05C59FF6DB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864</TotalTime>
  <Words>1365</Words>
  <Application>Microsoft Office PowerPoint</Application>
  <PresentationFormat>On-screen Show (16:9)</PresentationFormat>
  <Paragraphs>105</Paragraphs>
  <Slides>10</Slides>
  <Notes>10</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Georgia</vt:lpstr>
      <vt:lpstr>Calibri</vt:lpstr>
      <vt:lpstr>Trebuchet MS</vt:lpstr>
      <vt:lpstr>Playfair Display ExtraBold</vt:lpstr>
      <vt:lpstr>Arial</vt:lpstr>
      <vt:lpstr>Aptos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Mutual Aid, Community and Justice after Grenfell</dc:title>
  <dc:subject>PptxGenJS Presentation</dc:subject>
  <dc:creator>Grenfell Citizenship Lesson</dc:creator>
  <cp:lastModifiedBy>Jonny Tridgell</cp:lastModifiedBy>
  <cp:revision>4</cp:revision>
  <dcterms:created xsi:type="dcterms:W3CDTF">2026-02-07T08:33:08Z</dcterms:created>
  <dcterms:modified xsi:type="dcterms:W3CDTF">2026-08-24T09:08:32Z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0x010100F50470BE42071B41813AD48BBAFAB4B5</vt:lpwstr>
  </property>
</Properties>
</file>