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4"/>
  </p:sldMasterIdLst>
  <p:notesMasterIdLst>
    <p:notesMasterId r:id="rId15"/>
  </p:notesMasterIdLst>
  <p:sldIdLst>
    <p:sldId id="298" r:id="rId5"/>
    <p:sldId id="278" r:id="rId6"/>
    <p:sldId id="268" r:id="rId7"/>
    <p:sldId id="292" r:id="rId8"/>
    <p:sldId id="290" r:id="rId9"/>
    <p:sldId id="264" r:id="rId10"/>
    <p:sldId id="284" r:id="rId11"/>
    <p:sldId id="281" r:id="rId12"/>
    <p:sldId id="296" r:id="rId13"/>
    <p:sldId id="297" r:id="rId14"/>
  </p:sldIdLst>
  <p:sldSz cx="9144000" cy="5143500" type="screen16x9"/>
  <p:notesSz cx="5143500" cy="9144000"/>
  <p:embeddedFontLst>
    <p:embeddedFont>
      <p:font typeface="Georgia" panose="02040502050405020303" pitchFamily="18" charset="0"/>
      <p:regular r:id="rId16"/>
      <p:bold r:id="rId17"/>
      <p:italic r:id="rId18"/>
      <p:boldItalic r:id="rId19"/>
    </p:embeddedFont>
    <p:embeddedFont>
      <p:font typeface="Playfair Display ExtraBold" panose="020B0604020202020204" charset="0"/>
      <p:bold r:id="rId20"/>
      <p:boldItalic r:id="rId21"/>
    </p:embeddedFont>
    <p:embeddedFont>
      <p:font typeface="Trebuchet MS" panose="020B0603020202020204" pitchFamily="34" charset="0"/>
      <p:regular r:id="rId22"/>
      <p:bold r:id="rId23"/>
      <p:italic r:id="rId24"/>
      <p:boldItalic r:id="rId25"/>
    </p:embeddedFont>
  </p:embeddedFont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D6A4F"/>
    <a:srgbClr val="E8F5EE"/>
    <a:srgbClr val="FAF8F5"/>
    <a:srgbClr val="2D9B6E"/>
    <a:srgbClr val="1B3C2D"/>
    <a:srgbClr val="3CC88A"/>
    <a:srgbClr val="1432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154550-0322-41B4-843A-A1E5C5364CA4}" v="1" dt="2026-08-24T09:08:15.6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82039" autoAdjust="0"/>
  </p:normalViewPr>
  <p:slideViewPr>
    <p:cSldViewPr snapToGrid="0" snapToObjects="1">
      <p:cViewPr varScale="1">
        <p:scale>
          <a:sx n="100" d="100"/>
          <a:sy n="100" d="100"/>
        </p:scale>
        <p:origin x="840"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3.fntdata"/><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font" Target="fonts/font6.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2.fntdata"/><Relationship Id="rId25" Type="http://schemas.openxmlformats.org/officeDocument/2006/relationships/font" Target="fonts/font10.fntdata"/><Relationship Id="rId2" Type="http://schemas.openxmlformats.org/officeDocument/2006/relationships/customXml" Target="../customXml/item2.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9.fntdata"/><Relationship Id="rId5" Type="http://schemas.openxmlformats.org/officeDocument/2006/relationships/slide" Target="slides/slide1.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font" Target="fonts/font4.fntdata"/><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7.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ny Tridgell" userId="ef75e1c0-555f-484c-b20b-0bc6b4573af1" providerId="ADAL" clId="{B30521F8-359D-48BD-A8FE-CBC929E01B6F}"/>
    <pc:docChg chg="undo redo custSel addSld delSld modSld sldOrd">
      <pc:chgData name="Jonny Tridgell" userId="ef75e1c0-555f-484c-b20b-0bc6b4573af1" providerId="ADAL" clId="{B30521F8-359D-48BD-A8FE-CBC929E01B6F}" dt="2026-08-24T09:12:18.905" v="15783" actId="404"/>
      <pc:docMkLst>
        <pc:docMk/>
      </pc:docMkLst>
      <pc:sldChg chg="modSp mod">
        <pc:chgData name="Jonny Tridgell" userId="ef75e1c0-555f-484c-b20b-0bc6b4573af1" providerId="ADAL" clId="{B30521F8-359D-48BD-A8FE-CBC929E01B6F}" dt="2026-08-24T09:10:09.065" v="15463" actId="1037"/>
        <pc:sldMkLst>
          <pc:docMk/>
          <pc:sldMk cId="1945986954" sldId="284"/>
        </pc:sldMkLst>
        <pc:spChg chg="mod">
          <ac:chgData name="Jonny Tridgell" userId="ef75e1c0-555f-484c-b20b-0bc6b4573af1" providerId="ADAL" clId="{B30521F8-359D-48BD-A8FE-CBC929E01B6F}" dt="2026-08-24T09:09:51.655" v="15449" actId="14100"/>
          <ac:spMkLst>
            <pc:docMk/>
            <pc:sldMk cId="1945986954" sldId="284"/>
            <ac:spMk id="2" creationId="{B40DFA3B-2C26-2AAE-4F5D-BB0E0FE611F9}"/>
          </ac:spMkLst>
        </pc:spChg>
        <pc:spChg chg="mod">
          <ac:chgData name="Jonny Tridgell" userId="ef75e1c0-555f-484c-b20b-0bc6b4573af1" providerId="ADAL" clId="{B30521F8-359D-48BD-A8FE-CBC929E01B6F}" dt="2026-08-24T09:10:09.065" v="15463" actId="1037"/>
          <ac:spMkLst>
            <pc:docMk/>
            <pc:sldMk cId="1945986954" sldId="284"/>
            <ac:spMk id="8" creationId="{41053FBB-7E91-AE4E-5C69-BEB4F3427B37}"/>
          </ac:spMkLst>
        </pc:spChg>
        <pc:picChg chg="mod">
          <ac:chgData name="Jonny Tridgell" userId="ef75e1c0-555f-484c-b20b-0bc6b4573af1" providerId="ADAL" clId="{B30521F8-359D-48BD-A8FE-CBC929E01B6F}" dt="2026-08-24T09:09:47.513" v="15448" actId="1076"/>
          <ac:picMkLst>
            <pc:docMk/>
            <pc:sldMk cId="1945986954" sldId="284"/>
            <ac:picMk id="3" creationId="{A1716381-8A91-B6D2-9A6D-8AA849635E64}"/>
          </ac:picMkLst>
        </pc:picChg>
      </pc:sldChg>
      <pc:sldChg chg="modSp mod">
        <pc:chgData name="Jonny Tridgell" userId="ef75e1c0-555f-484c-b20b-0bc6b4573af1" providerId="ADAL" clId="{B30521F8-359D-48BD-A8FE-CBC929E01B6F}" dt="2026-08-24T09:12:18.905" v="15783" actId="404"/>
        <pc:sldMkLst>
          <pc:docMk/>
          <pc:sldMk cId="962300600" sldId="290"/>
        </pc:sldMkLst>
        <pc:spChg chg="mod">
          <ac:chgData name="Jonny Tridgell" userId="ef75e1c0-555f-484c-b20b-0bc6b4573af1" providerId="ADAL" clId="{B30521F8-359D-48BD-A8FE-CBC929E01B6F}" dt="2026-08-24T09:12:18.905" v="15783" actId="404"/>
          <ac:spMkLst>
            <pc:docMk/>
            <pc:sldMk cId="962300600" sldId="290"/>
            <ac:spMk id="3" creationId="{50C15EF7-FBCE-3C92-3DF0-9F07E5C45577}"/>
          </ac:spMkLst>
        </pc:spChg>
      </pc:sldChg>
      <pc:sldChg chg="modSp mod modNotesTx">
        <pc:chgData name="Jonny Tridgell" userId="ef75e1c0-555f-484c-b20b-0bc6b4573af1" providerId="ADAL" clId="{B30521F8-359D-48BD-A8FE-CBC929E01B6F}" dt="2026-08-24T09:11:58.083" v="15758" actId="20577"/>
        <pc:sldMkLst>
          <pc:docMk/>
          <pc:sldMk cId="2094250551" sldId="292"/>
        </pc:sldMkLst>
        <pc:spChg chg="mod">
          <ac:chgData name="Jonny Tridgell" userId="ef75e1c0-555f-484c-b20b-0bc6b4573af1" providerId="ADAL" clId="{B30521F8-359D-48BD-A8FE-CBC929E01B6F}" dt="2026-08-24T09:10:45.853" v="15478" actId="20577"/>
          <ac:spMkLst>
            <pc:docMk/>
            <pc:sldMk cId="2094250551" sldId="292"/>
            <ac:spMk id="7" creationId="{A3D18171-589F-A336-B1E5-2DFC9F6E6C29}"/>
          </ac:spMkLst>
        </pc:spChg>
      </pc:sldChg>
      <pc:sldChg chg="modSp add mod">
        <pc:chgData name="Jonny Tridgell" userId="ef75e1c0-555f-484c-b20b-0bc6b4573af1" providerId="ADAL" clId="{B30521F8-359D-48BD-A8FE-CBC929E01B6F}" dt="2026-08-24T09:08:17.829" v="15401" actId="20577"/>
        <pc:sldMkLst>
          <pc:docMk/>
          <pc:sldMk cId="0" sldId="298"/>
        </pc:sldMkLst>
        <pc:spChg chg="mod">
          <ac:chgData name="Jonny Tridgell" userId="ef75e1c0-555f-484c-b20b-0bc6b4573af1" providerId="ADAL" clId="{B30521F8-359D-48BD-A8FE-CBC929E01B6F}" dt="2026-08-24T09:08:17.829" v="15401" actId="20577"/>
          <ac:spMkLst>
            <pc:docMk/>
            <pc:sldMk cId="0" sldId="298"/>
            <ac:spMk id="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5135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testimonyweek.co.uk/"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independent.co.uk/news/uk/home-news/cladding-grenfell-insurance-bills-government-b2512005.html"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testimonyweek.co.uk/"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justice4grenfell.org/1289/"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ndependent.co.uk/news/uk/home-news/grenfell-fire-victims-eviction-kensington-chelsea-council-radical-housing-network-barbaric-a7806156.html"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Teachers may wish to hide this slide, as it will prejudice how students approach the ‘do now activity’ on the next slide.</a:t>
            </a:r>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DAFC1-BF59-05A9-C008-C74193B8E7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70AE73-E4AE-6C4A-C9DF-958EB25D8127}"/>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3E820F1-9671-083E-BE62-C45708B48E5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TIME: 2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Check in, using thumb-o-meter with the whole class. If needed, remind students of additional support available to them if they need it.</a:t>
            </a:r>
          </a:p>
          <a:p>
            <a:endParaRPr lang="en-US" dirty="0"/>
          </a:p>
        </p:txBody>
      </p:sp>
      <p:sp>
        <p:nvSpPr>
          <p:cNvPr id="4" name="Slide Number Placeholder 3">
            <a:extLst>
              <a:ext uri="{FF2B5EF4-FFF2-40B4-BE49-F238E27FC236}">
                <a16:creationId xmlns:a16="http://schemas.microsoft.com/office/drawing/2014/main" id="{7BFB6B5B-CF81-5AF3-FA76-8493ECE21D1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79410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9AEED0-8F16-A2CE-0A17-243C6B482D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D59694-6871-BF8C-6EBC-FC2831D2103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EFD3065-569D-E4B2-363C-5206AF3650C0}"/>
              </a:ext>
            </a:extLst>
          </p:cNvPr>
          <p:cNvSpPr>
            <a:spLocks noGrp="1"/>
          </p:cNvSpPr>
          <p:nvPr>
            <p:ph type="body" idx="1"/>
          </p:nvPr>
        </p:nvSpPr>
        <p:spPr/>
        <p:txBody>
          <a:bodyPr/>
          <a:lstStyle/>
          <a:p>
            <a:r>
              <a:rPr lang="en-US" b="1" dirty="0"/>
              <a:t>TIME: 8 minutes</a:t>
            </a:r>
          </a:p>
          <a:p>
            <a:endParaRPr lang="en-US" dirty="0"/>
          </a:p>
          <a:p>
            <a:r>
              <a:rPr lang="en-US" dirty="0"/>
              <a:t>Students should write down today’s title. Students should then do a think/pair/share for the activity in the white box to recap the previous lesson. 10 minutes.</a:t>
            </a:r>
          </a:p>
          <a:p>
            <a:endParaRPr lang="en-US" dirty="0"/>
          </a:p>
          <a:p>
            <a:pPr marL="171450" indent="-171450">
              <a:buFont typeface="Arial" panose="020B0604020202020204" pitchFamily="34" charset="0"/>
              <a:buChar char="•"/>
            </a:pPr>
            <a:r>
              <a:rPr lang="en-US" dirty="0"/>
              <a:t>The Grenfell community are diverse/multicultural. Many of the members of the community are working class, immigrants or people of colour (or all the above). They represent a wide range of religions and ages. Crucially, the community existed before the fire and continues to exist after it.</a:t>
            </a:r>
          </a:p>
          <a:p>
            <a:pPr marL="171450" indent="-171450">
              <a:buFont typeface="Arial" panose="020B0604020202020204" pitchFamily="34" charset="0"/>
              <a:buChar char="•"/>
            </a:pPr>
            <a:r>
              <a:rPr lang="en-US" dirty="0"/>
              <a:t>The fire broke out in June 2017 and swiftly consumed the Tower, due to the negligent design of refurbishments, which included flammable materials and a structure that acted like a chimney.</a:t>
            </a:r>
          </a:p>
          <a:p>
            <a:pPr marL="171450" indent="-171450">
              <a:buFont typeface="Arial" panose="020B0604020202020204" pitchFamily="34" charset="0"/>
              <a:buChar char="•"/>
            </a:pPr>
            <a:r>
              <a:rPr lang="en-US" dirty="0"/>
              <a:t>There were 72 victims of the fire; 71 died in the Tower, one in hospital. 18 of the victims were children.</a:t>
            </a:r>
          </a:p>
          <a:p>
            <a:pPr marL="171450" indent="-17145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B819548A-12AA-D8E8-EE60-921B61C24B9A}"/>
              </a:ext>
            </a:extLst>
          </p:cNvPr>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2899998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CC19-C8E7-E42F-3921-EE4DC9A345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C5969A-C8C5-0B13-D4E1-9B42D2D9AE61}"/>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F71E8520-2F0E-F7AB-A554-4D6FD9C1794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TIME: 2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Students should hear the objectives. This is also a good time to remind students of how to ask for support if this is stressful.</a:t>
            </a:r>
          </a:p>
        </p:txBody>
      </p:sp>
      <p:sp>
        <p:nvSpPr>
          <p:cNvPr id="4" name="Slide Number Placeholder 3">
            <a:extLst>
              <a:ext uri="{FF2B5EF4-FFF2-40B4-BE49-F238E27FC236}">
                <a16:creationId xmlns:a16="http://schemas.microsoft.com/office/drawing/2014/main" id="{387F48C2-F496-77DF-D050-F88FC85BDF4E}"/>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89757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8BD389-F555-E845-CA33-B0CF27F620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2B4740-F230-1F75-F322-A2F141AD0A7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EEA4E139-A9A8-A9B4-E16B-E7F5BF72579C}"/>
              </a:ext>
            </a:extLst>
          </p:cNvPr>
          <p:cNvSpPr>
            <a:spLocks noGrp="1"/>
          </p:cNvSpPr>
          <p:nvPr>
            <p:ph type="body" idx="1"/>
          </p:nvPr>
        </p:nvSpPr>
        <p:spPr/>
        <p:txBody>
          <a:bodyPr/>
          <a:lstStyle/>
          <a:p>
            <a:r>
              <a:rPr lang="en-US" b="1" dirty="0"/>
              <a:t>TIME: 5 minutes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 for data: </a:t>
            </a:r>
            <a:r>
              <a:rPr lang="en-US" dirty="0">
                <a:solidFill>
                  <a:schemeClr val="bg1"/>
                </a:solidFill>
              </a:rPr>
              <a:t>Source: NHS (CNWL NHS Trust) Dedicated Service (2023). Should be noted that there is not complete agreement about the numbers given by this report, due to disagreements about terminology (e.g. who ‘counts’ as bereaved).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1"/>
                </a:solidFill>
              </a:rPr>
              <a:t>Source for quote: </a:t>
            </a:r>
            <a:r>
              <a:rPr lang="en-GB" dirty="0"/>
              <a:t>Grenfell Testimony Week - </a:t>
            </a:r>
            <a:r>
              <a:rPr lang="en-GB" dirty="0">
                <a:hlinkClick r:id="rId3"/>
              </a:rPr>
              <a:t>Grenfell Testimony Week</a:t>
            </a:r>
            <a:r>
              <a:rPr lang="en-GB" dirty="0"/>
              <a:t> </a:t>
            </a:r>
            <a:endParaRPr lang="en-GB" dirty="0">
              <a:solidFill>
                <a:schemeClr val="bg1"/>
              </a:solidFill>
            </a:endParaRPr>
          </a:p>
          <a:p>
            <a:endParaRPr lang="en-US" dirty="0"/>
          </a:p>
          <a:p>
            <a:r>
              <a:rPr lang="en-US" dirty="0"/>
              <a:t>Survivors refers to people who had </a:t>
            </a:r>
            <a:r>
              <a:rPr lang="en-US" dirty="0" err="1"/>
              <a:t>lved</a:t>
            </a:r>
            <a:r>
              <a:rPr lang="en-US" dirty="0"/>
              <a:t> in Grenfell Tower.</a:t>
            </a:r>
          </a:p>
          <a:p>
            <a:endParaRPr lang="en-US" dirty="0"/>
          </a:p>
          <a:p>
            <a:r>
              <a:rPr lang="en-US" dirty="0"/>
              <a:t>“Bereaved” here is the term used by the council and refers to immediate family members (siblings, parents, children, spouses); this is a limited term as there are many others who are bereaved or whose relationship as a bereaved person may not be included here. This quote invites students to think about may be affected by bereavement and sets up for the following slide. </a:t>
            </a:r>
          </a:p>
        </p:txBody>
      </p:sp>
      <p:sp>
        <p:nvSpPr>
          <p:cNvPr id="4" name="Slide Number Placeholder 3">
            <a:extLst>
              <a:ext uri="{FF2B5EF4-FFF2-40B4-BE49-F238E27FC236}">
                <a16:creationId xmlns:a16="http://schemas.microsoft.com/office/drawing/2014/main" id="{51680936-6D41-0D9F-0676-20435EEA3DD9}"/>
              </a:ext>
            </a:extLst>
          </p:cNvPr>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440036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561E2-1C79-3E4C-135B-2F259735E9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69DE50-4747-9C2C-D058-FE73E35A230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29E8F65-6A0D-6475-5930-C4F7451F2738}"/>
              </a:ext>
            </a:extLst>
          </p:cNvPr>
          <p:cNvSpPr>
            <a:spLocks noGrp="1"/>
          </p:cNvSpPr>
          <p:nvPr>
            <p:ph type="body" idx="1"/>
          </p:nvPr>
        </p:nvSpPr>
        <p:spPr/>
        <p:txBody>
          <a:bodyPr/>
          <a:lstStyle/>
          <a:p>
            <a:r>
              <a:rPr lang="en-US" b="1" dirty="0"/>
              <a:t>TIME: 10 minutes</a:t>
            </a:r>
          </a:p>
          <a:p>
            <a:endParaRPr lang="en-US" dirty="0"/>
          </a:p>
          <a:p>
            <a:r>
              <a:rPr lang="en-US" dirty="0"/>
              <a:t>The circles diagram was designed by the lesson-writer.</a:t>
            </a:r>
          </a:p>
          <a:p>
            <a:endParaRPr lang="en-US" dirty="0"/>
          </a:p>
          <a:p>
            <a:r>
              <a:rPr lang="en-US" dirty="0"/>
              <a:t>It is worth noting that there will be increasing circles of impact from this disaster and that the ripples will be felt for some time.</a:t>
            </a:r>
          </a:p>
          <a:p>
            <a:endParaRPr lang="en-US" dirty="0"/>
          </a:p>
          <a:p>
            <a:r>
              <a:rPr lang="en-US" dirty="0"/>
              <a:t>ACTIVITY: have students label this diagram it with who might appear in the outer circles – 3 minutes of paired work, 5 minutes class discussion.</a:t>
            </a:r>
          </a:p>
          <a:p>
            <a:endParaRPr lang="en-US" dirty="0"/>
          </a:p>
          <a:p>
            <a:r>
              <a:rPr lang="en-US" b="1" dirty="0"/>
              <a:t>For national community: </a:t>
            </a:r>
          </a:p>
          <a:p>
            <a:pPr marL="171450" indent="-171450">
              <a:buFont typeface="Arial" panose="020B0604020202020204" pitchFamily="34" charset="0"/>
              <a:buChar char="•"/>
            </a:pPr>
            <a:r>
              <a:rPr lang="en-US" dirty="0"/>
              <a:t>People who are saddened/felt grief for those who were lost, as well as those retraumatized by seeing this as they had their own terrible experiences of similar disasters whether those be disasters with high death tolls (e.g. the Hillsborough Disaster) or personal experience of fire.</a:t>
            </a:r>
          </a:p>
          <a:p>
            <a:pPr marL="171450" indent="-171450">
              <a:buFont typeface="Arial" panose="020B0604020202020204" pitchFamily="34" charset="0"/>
              <a:buChar char="•"/>
            </a:pPr>
            <a:r>
              <a:rPr lang="en-US" dirty="0"/>
              <a:t>Note that there was a national outpouring of grief. The Prime Minister Theresa May visited Grenfell (though there was controversy about how long it took her to visit), as did the Queen.</a:t>
            </a:r>
          </a:p>
          <a:p>
            <a:pPr marL="171450" indent="-171450">
              <a:buFont typeface="Arial" panose="020B0604020202020204" pitchFamily="34" charset="0"/>
              <a:buChar char="•"/>
            </a:pPr>
            <a:r>
              <a:rPr lang="en-US" dirty="0"/>
              <a:t>There were also repercussions in terms of public trust, as it became clear that the residents had been ignored, the developers had taken short-cuts and the council (the landlord) had not taken due to care that could have prevented the disaster.</a:t>
            </a:r>
          </a:p>
          <a:p>
            <a:pPr marL="171450" indent="-171450">
              <a:buFont typeface="Arial" panose="020B0604020202020204" pitchFamily="34" charset="0"/>
              <a:buChar char="•"/>
            </a:pPr>
            <a:r>
              <a:rPr lang="en-US" dirty="0"/>
              <a:t>May also be useful to discuss impact on people who live in buildings with similar cladding who have been unable to sell their homes or get insurance: </a:t>
            </a:r>
            <a:r>
              <a:rPr lang="en-GB" sz="1200" u="sng" kern="1200">
                <a:solidFill>
                  <a:schemeClr val="tx1"/>
                </a:solidFill>
                <a:effectLst/>
                <a:latin typeface="+mn-lt"/>
                <a:ea typeface="+mn-ea"/>
                <a:cs typeface="+mn-cs"/>
                <a:hlinkClick r:id="rId3"/>
              </a:rPr>
              <a:t>https://www.independent.co.uk/news/uk/home-news/cladding-grenfell-insurance-bills-government-b2512005.html</a:t>
            </a:r>
            <a:endParaRPr lang="en-US" dirty="0"/>
          </a:p>
        </p:txBody>
      </p:sp>
      <p:sp>
        <p:nvSpPr>
          <p:cNvPr id="4" name="Slide Number Placeholder 3">
            <a:extLst>
              <a:ext uri="{FF2B5EF4-FFF2-40B4-BE49-F238E27FC236}">
                <a16:creationId xmlns:a16="http://schemas.microsoft.com/office/drawing/2014/main" id="{7781DEAB-7297-E43B-407D-68580038D4C7}"/>
              </a:ext>
            </a:extLst>
          </p:cNvPr>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3092021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US" b="1" dirty="0"/>
              <a:t>TIME: 5 minutes.</a:t>
            </a:r>
          </a:p>
          <a:p>
            <a:endParaRPr lang="en-US" dirty="0"/>
          </a:p>
          <a:p>
            <a:r>
              <a:rPr lang="en-US" dirty="0"/>
              <a:t>Source: </a:t>
            </a:r>
            <a:r>
              <a:rPr lang="en-GB" dirty="0">
                <a:hlinkClick r:id="rId3"/>
              </a:rPr>
              <a:t>Grenfell Testimony Week</a:t>
            </a:r>
            <a:endParaRPr lang="en-GB" dirty="0"/>
          </a:p>
          <a:p>
            <a:endParaRPr lang="en-GB" dirty="0"/>
          </a:p>
          <a:p>
            <a:r>
              <a:rPr lang="en-US" dirty="0"/>
              <a:t>Discuss the importance of Testimony Week and the sharing of testimony as part of remembrance. What do students get from Yousra’s testimony? What makes this so powerful? </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457D46-ABBF-F541-3138-F31C2C84C0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8B5C23-E281-59F5-D966-43EBB9F7EBB1}"/>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755E234-2F84-F75C-45BC-2F6E2B087B01}"/>
              </a:ext>
            </a:extLst>
          </p:cNvPr>
          <p:cNvSpPr>
            <a:spLocks noGrp="1"/>
          </p:cNvSpPr>
          <p:nvPr>
            <p:ph type="body" idx="1"/>
          </p:nvPr>
        </p:nvSpPr>
        <p:spPr/>
        <p:txBody>
          <a:bodyPr/>
          <a:lstStyle/>
          <a:p>
            <a:endParaRPr lang="en-US" b="1" dirty="0"/>
          </a:p>
          <a:p>
            <a:r>
              <a:rPr lang="en-US" b="1" dirty="0"/>
              <a:t>TIME: 10 minutes (this includes playing the song, which is 6 minutes long)</a:t>
            </a:r>
          </a:p>
          <a:p>
            <a:endParaRPr lang="en-US" dirty="0"/>
          </a:p>
          <a:p>
            <a:r>
              <a:rPr lang="en-US" dirty="0"/>
              <a:t>Source: </a:t>
            </a:r>
            <a:r>
              <a:rPr lang="en-GB" dirty="0">
                <a:hlinkClick r:id="rId3"/>
              </a:rPr>
              <a:t>Ghosts of Grenfell – Justice4Grenfell</a:t>
            </a:r>
            <a:endParaRPr lang="en-GB" dirty="0"/>
          </a:p>
          <a:p>
            <a:endParaRPr lang="en-GB" dirty="0"/>
          </a:p>
          <a:p>
            <a:r>
              <a:rPr lang="en-GB" dirty="0"/>
              <a:t>“</a:t>
            </a:r>
            <a:r>
              <a:rPr lang="en-US" sz="1200" b="0" i="0" kern="1200" dirty="0">
                <a:solidFill>
                  <a:schemeClr val="tx1"/>
                </a:solidFill>
                <a:effectLst/>
                <a:latin typeface="+mn-lt"/>
                <a:ea typeface="+mn-ea"/>
                <a:cs typeface="+mn-cs"/>
              </a:rPr>
              <a:t>Lowkey, a North Kensington resident affected by the Grenfell disaster, brings the community together to call for justice with his latest release, </a:t>
            </a:r>
            <a:r>
              <a:rPr lang="en-US" sz="1200" b="1" i="0" kern="1200" dirty="0">
                <a:solidFill>
                  <a:schemeClr val="tx1"/>
                </a:solidFill>
                <a:effectLst/>
                <a:latin typeface="+mn-lt"/>
                <a:ea typeface="+mn-ea"/>
                <a:cs typeface="+mn-cs"/>
              </a:rPr>
              <a:t>Ghosts of Grenfell. </a:t>
            </a:r>
            <a:r>
              <a:rPr lang="en-US" sz="1200" b="0" i="0" kern="1200" dirty="0">
                <a:solidFill>
                  <a:schemeClr val="tx1"/>
                </a:solidFill>
                <a:effectLst/>
                <a:latin typeface="+mn-lt"/>
                <a:ea typeface="+mn-ea"/>
                <a:cs typeface="+mn-cs"/>
              </a:rPr>
              <a:t>Many of the local residents, key players in the community generated relief and support efforts, are featured in the accompanying video, demanding to know where are all those friends and </a:t>
            </a:r>
            <a:r>
              <a:rPr lang="en-US" sz="1200" b="0" i="0" kern="1200" dirty="0" err="1">
                <a:solidFill>
                  <a:schemeClr val="tx1"/>
                </a:solidFill>
                <a:effectLst/>
                <a:latin typeface="+mn-lt"/>
                <a:ea typeface="+mn-ea"/>
                <a:cs typeface="+mn-cs"/>
              </a:rPr>
              <a:t>neighbours</a:t>
            </a:r>
            <a:r>
              <a:rPr lang="en-US" sz="1200" b="0" i="0" kern="1200" dirty="0">
                <a:solidFill>
                  <a:schemeClr val="tx1"/>
                </a:solidFill>
                <a:effectLst/>
                <a:latin typeface="+mn-lt"/>
                <a:ea typeface="+mn-ea"/>
                <a:cs typeface="+mn-cs"/>
              </a:rPr>
              <a:t> who are still “missing”. Powerful, emotive, apposite.” quote from site above.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Memorial and some of the challenges residents have faced with being heard by the government about the Grenfell site will be discussed in Lesson 3.</a:t>
            </a:r>
            <a:endParaRPr lang="en-US" dirty="0"/>
          </a:p>
        </p:txBody>
      </p:sp>
      <p:sp>
        <p:nvSpPr>
          <p:cNvPr id="4" name="Slide Number Placeholder 3">
            <a:extLst>
              <a:ext uri="{FF2B5EF4-FFF2-40B4-BE49-F238E27FC236}">
                <a16:creationId xmlns:a16="http://schemas.microsoft.com/office/drawing/2014/main" id="{84C561F8-A1CD-2AF3-0A0B-6321D1FA04AF}"/>
              </a:ext>
            </a:extLst>
          </p:cNvPr>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657808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3024E9-83A2-7EF7-945A-288006F175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151E2A-55D6-34EA-B6F3-6FDC8BCAEC5E}"/>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66BD3820-1CBA-3595-E87F-B51A924E5F23}"/>
              </a:ext>
            </a:extLst>
          </p:cNvPr>
          <p:cNvSpPr>
            <a:spLocks noGrp="1"/>
          </p:cNvSpPr>
          <p:nvPr>
            <p:ph type="body" idx="1"/>
          </p:nvPr>
        </p:nvSpPr>
        <p:spPr/>
        <p:txBody>
          <a:bodyPr/>
          <a:lstStyle/>
          <a:p>
            <a:r>
              <a:rPr lang="en-US" b="1" dirty="0"/>
              <a:t>10 minutes</a:t>
            </a:r>
          </a:p>
          <a:p>
            <a:endParaRPr lang="en-US" dirty="0"/>
          </a:p>
          <a:p>
            <a:r>
              <a:rPr lang="en-US" b="1" dirty="0"/>
              <a:t>Source</a:t>
            </a:r>
            <a:r>
              <a:rPr lang="en-US" dirty="0"/>
              <a:t>: </a:t>
            </a:r>
            <a:r>
              <a:rPr lang="en-US" dirty="0">
                <a:hlinkClick r:id="rId3"/>
              </a:rPr>
              <a:t>Grenfell victims 'evicted from temporary housing' in move described as barbaric by activist groups | The Independent | The Independent</a:t>
            </a:r>
            <a:endParaRPr lang="en-US" dirty="0"/>
          </a:p>
          <a:p>
            <a:endParaRPr lang="en-US" dirty="0"/>
          </a:p>
          <a:p>
            <a:r>
              <a:rPr lang="en-US" dirty="0"/>
              <a:t>“Never again” will be the focus of Lesson 3.</a:t>
            </a:r>
          </a:p>
        </p:txBody>
      </p:sp>
      <p:sp>
        <p:nvSpPr>
          <p:cNvPr id="4" name="Slide Number Placeholder 3">
            <a:extLst>
              <a:ext uri="{FF2B5EF4-FFF2-40B4-BE49-F238E27FC236}">
                <a16:creationId xmlns:a16="http://schemas.microsoft.com/office/drawing/2014/main" id="{86AB3FEE-699A-E8FF-6D99-BE514AF48984}"/>
              </a:ext>
            </a:extLst>
          </p:cNvPr>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7131582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08B02A-173C-F7B6-59D8-5258300C8F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8193FF-B8DC-4A6F-3D58-540DF77252BA}"/>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661B7B7-43F0-4BA7-5DE9-E22254DC710C}"/>
              </a:ext>
            </a:extLst>
          </p:cNvPr>
          <p:cNvSpPr>
            <a:spLocks noGrp="1"/>
          </p:cNvSpPr>
          <p:nvPr>
            <p:ph type="body" idx="1"/>
          </p:nvPr>
        </p:nvSpPr>
        <p:spPr/>
        <p:txBody>
          <a:bodyPr/>
          <a:lstStyle/>
          <a:p>
            <a:r>
              <a:rPr lang="en-US" b="1" dirty="0"/>
              <a:t>TIME: 10 minutes.</a:t>
            </a:r>
          </a:p>
          <a:p>
            <a:endParaRPr lang="en-US" dirty="0"/>
          </a:p>
          <a:p>
            <a:r>
              <a:rPr lang="en-US" dirty="0"/>
              <a:t>This may also suit as a homework activity if there is not enough time in the lesson, or may function well as a single standalone lesson with time for students to full design their memorial and share this.</a:t>
            </a:r>
          </a:p>
        </p:txBody>
      </p:sp>
      <p:sp>
        <p:nvSpPr>
          <p:cNvPr id="4" name="Slide Number Placeholder 3">
            <a:extLst>
              <a:ext uri="{FF2B5EF4-FFF2-40B4-BE49-F238E27FC236}">
                <a16:creationId xmlns:a16="http://schemas.microsoft.com/office/drawing/2014/main" id="{46C7DCB5-AC76-643C-2071-786503975C60}"/>
              </a:ext>
            </a:extLst>
          </p:cNvPr>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2629492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video" Target="https://www.youtube.com/embed/ztUamrChczQ?feature=oembed" TargetMode="Externa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43225"/>
        </a:solidFill>
        <a:effectLst/>
      </p:bgPr>
    </p:bg>
    <p:spTree>
      <p:nvGrpSpPr>
        <p:cNvPr id="1" name=""/>
        <p:cNvGrpSpPr/>
        <p:nvPr/>
      </p:nvGrpSpPr>
      <p:grpSpPr>
        <a:xfrm>
          <a:off x="0" y="0"/>
          <a:ext cx="0" cy="0"/>
          <a:chOff x="0" y="0"/>
          <a:chExt cx="0" cy="0"/>
        </a:xfrm>
      </p:grpSpPr>
      <p:sp>
        <p:nvSpPr>
          <p:cNvPr id="2" name="Shape 0"/>
          <p:cNvSpPr/>
          <p:nvPr/>
        </p:nvSpPr>
        <p:spPr>
          <a:xfrm>
            <a:off x="0" y="0"/>
            <a:ext cx="109728" cy="5143500"/>
          </a:xfrm>
          <a:prstGeom prst="rect">
            <a:avLst/>
          </a:prstGeom>
          <a:solidFill>
            <a:srgbClr val="00A651"/>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ext 1"/>
          <p:cNvSpPr/>
          <p:nvPr/>
        </p:nvSpPr>
        <p:spPr>
          <a:xfrm>
            <a:off x="548639" y="2423160"/>
            <a:ext cx="7057469" cy="784683"/>
          </a:xfrm>
          <a:prstGeom prst="rect">
            <a:avLst/>
          </a:prstGeom>
          <a:noFill/>
          <a:ln/>
        </p:spPr>
        <p:txBody>
          <a:bodyPr wrap="square" rtlCol="0" anchor="ct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3400" b="1" i="0" u="none" strike="noStrike" kern="1200" cap="none" spc="0" normalizeH="0" baseline="0" noProof="0" dirty="0">
                <a:ln>
                  <a:noFill/>
                </a:ln>
                <a:solidFill>
                  <a:srgbClr val="FFFFFF"/>
                </a:solidFill>
                <a:effectLst/>
                <a:uLnTx/>
                <a:uFillTx/>
                <a:latin typeface="Georgia" pitchFamily="34" charset="0"/>
                <a:ea typeface="Georgia" pitchFamily="34" charset="-122"/>
                <a:cs typeface="Georgia" pitchFamily="34" charset="-120"/>
              </a:rPr>
              <a:t>Remembering Grenfell</a:t>
            </a:r>
          </a:p>
        </p:txBody>
      </p:sp>
      <p:sp>
        <p:nvSpPr>
          <p:cNvPr id="5" name="Text 2"/>
          <p:cNvSpPr/>
          <p:nvPr/>
        </p:nvSpPr>
        <p:spPr>
          <a:xfrm>
            <a:off x="548640" y="3162123"/>
            <a:ext cx="3657600" cy="457200"/>
          </a:xfrm>
          <a:prstGeom prst="rect">
            <a:avLst/>
          </a:prstGeom>
          <a:noFill/>
          <a:ln/>
        </p:spPr>
        <p:txBody>
          <a:bodyPr wrap="square"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52B788"/>
                </a:solidFill>
                <a:effectLst/>
                <a:uLnTx/>
                <a:uFillTx/>
                <a:latin typeface="Trebuchet MS" panose="020B0603020202020204" pitchFamily="34" charset="0"/>
                <a:ea typeface="Calibri" pitchFamily="34" charset="-122"/>
                <a:cs typeface="Calibri" pitchFamily="34" charset="-120"/>
              </a:rPr>
              <a:t>Lesson 2</a:t>
            </a:r>
          </a:p>
        </p:txBody>
      </p:sp>
      <p:sp>
        <p:nvSpPr>
          <p:cNvPr id="7" name="Shape 4"/>
          <p:cNvSpPr/>
          <p:nvPr/>
        </p:nvSpPr>
        <p:spPr>
          <a:xfrm>
            <a:off x="0" y="4892040"/>
            <a:ext cx="9144000" cy="251460"/>
          </a:xfrm>
          <a:prstGeom prst="rect">
            <a:avLst/>
          </a:prstGeom>
          <a:solidFill>
            <a:srgbClr val="2D6A4F"/>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1" name="Group 10">
            <a:extLst>
              <a:ext uri="{FF2B5EF4-FFF2-40B4-BE49-F238E27FC236}">
                <a16:creationId xmlns:a16="http://schemas.microsoft.com/office/drawing/2014/main" id="{2105FE6C-1D4C-4797-F89F-F579E614D654}"/>
              </a:ext>
            </a:extLst>
          </p:cNvPr>
          <p:cNvGrpSpPr/>
          <p:nvPr/>
        </p:nvGrpSpPr>
        <p:grpSpPr>
          <a:xfrm>
            <a:off x="7003112" y="106768"/>
            <a:ext cx="2029569" cy="632195"/>
            <a:chOff x="2542431" y="1333917"/>
            <a:chExt cx="2029569" cy="632195"/>
          </a:xfrm>
        </p:grpSpPr>
        <p:pic>
          <p:nvPicPr>
            <p:cNvPr id="6" name="Graphic 5">
              <a:extLst>
                <a:ext uri="{FF2B5EF4-FFF2-40B4-BE49-F238E27FC236}">
                  <a16:creationId xmlns:a16="http://schemas.microsoft.com/office/drawing/2014/main" id="{3C22D49C-082F-8A26-5595-680D0B530E7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542431" y="1333917"/>
              <a:ext cx="630141" cy="630141"/>
            </a:xfrm>
            <a:prstGeom prst="rect">
              <a:avLst/>
            </a:prstGeom>
          </p:spPr>
        </p:pic>
        <p:sp>
          <p:nvSpPr>
            <p:cNvPr id="8" name="TextBox 7">
              <a:extLst>
                <a:ext uri="{FF2B5EF4-FFF2-40B4-BE49-F238E27FC236}">
                  <a16:creationId xmlns:a16="http://schemas.microsoft.com/office/drawing/2014/main" id="{DBDB584B-6C0F-61E8-A5BF-AAA066730394}"/>
                </a:ext>
              </a:extLst>
            </p:cNvPr>
            <p:cNvSpPr txBox="1"/>
            <p:nvPr/>
          </p:nvSpPr>
          <p:spPr>
            <a:xfrm>
              <a:off x="3116911" y="1416731"/>
              <a:ext cx="1455089" cy="549381"/>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Playfair Display ExtraBold" pitchFamily="2" charset="0"/>
                  <a:ea typeface="+mn-ea"/>
                  <a:cs typeface="+mn-cs"/>
                </a:rPr>
                <a:t>The Grenfell </a:t>
              </a:r>
              <a:r>
                <a:rPr kumimoji="0" lang="en-GB" sz="1700" b="0" i="0" u="none" strike="noStrike" kern="1200" cap="none" spc="0" normalizeH="0" baseline="0" noProof="0" dirty="0">
                  <a:ln>
                    <a:noFill/>
                  </a:ln>
                  <a:solidFill>
                    <a:prstClr val="white"/>
                  </a:solidFill>
                  <a:effectLst/>
                  <a:uLnTx/>
                  <a:uFillTx/>
                  <a:latin typeface="Playfair Display ExtraBold" pitchFamily="2" charset="0"/>
                  <a:ea typeface="+mn-ea"/>
                  <a:cs typeface="+mn-cs"/>
                </a:rPr>
                <a:t>Curriculum</a:t>
              </a: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0F8ECE-E97D-E63F-4777-03163D8E4E44}"/>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7C61285A-455E-6369-A87E-A18FB753471D}"/>
              </a:ext>
            </a:extLst>
          </p:cNvPr>
          <p:cNvSpPr/>
          <p:nvPr/>
        </p:nvSpPr>
        <p:spPr>
          <a:xfrm>
            <a:off x="225631" y="33074"/>
            <a:ext cx="8229600" cy="5486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1B4332"/>
                </a:solidFill>
                <a:effectLst/>
                <a:uLnTx/>
                <a:uFillTx/>
                <a:latin typeface="Georgia" pitchFamily="34" charset="0"/>
                <a:ea typeface="Georgia" pitchFamily="34" charset="-122"/>
                <a:cs typeface="Georgia" pitchFamily="34" charset="-120"/>
              </a:rPr>
              <a:t>Learning objectives</a:t>
            </a:r>
          </a:p>
        </p:txBody>
      </p:sp>
      <p:sp>
        <p:nvSpPr>
          <p:cNvPr id="12" name="Shape 10">
            <a:extLst>
              <a:ext uri="{FF2B5EF4-FFF2-40B4-BE49-F238E27FC236}">
                <a16:creationId xmlns:a16="http://schemas.microsoft.com/office/drawing/2014/main" id="{10C3BE59-2848-488D-8A78-58C35F405212}"/>
              </a:ext>
            </a:extLst>
          </p:cNvPr>
          <p:cNvSpPr/>
          <p:nvPr/>
        </p:nvSpPr>
        <p:spPr>
          <a:xfrm>
            <a:off x="0" y="4892040"/>
            <a:ext cx="9144000" cy="251460"/>
          </a:xfrm>
          <a:prstGeom prst="rect">
            <a:avLst/>
          </a:prstGeom>
          <a:solidFill>
            <a:srgbClr val="2D6A4F"/>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Shape 1">
            <a:extLst>
              <a:ext uri="{FF2B5EF4-FFF2-40B4-BE49-F238E27FC236}">
                <a16:creationId xmlns:a16="http://schemas.microsoft.com/office/drawing/2014/main" id="{388B9472-C918-FD3C-763F-4297BBF9806E}"/>
              </a:ext>
            </a:extLst>
          </p:cNvPr>
          <p:cNvSpPr/>
          <p:nvPr/>
        </p:nvSpPr>
        <p:spPr>
          <a:xfrm>
            <a:off x="346607" y="746105"/>
            <a:ext cx="502920" cy="502920"/>
          </a:xfrm>
          <a:prstGeom prst="ellipse">
            <a:avLst/>
          </a:prstGeom>
          <a:solidFill>
            <a:srgbClr val="2D6A4F"/>
          </a:solidFill>
          <a:ln/>
        </p:spPr>
        <p:txBody>
          <a:bodyPr/>
          <a:lstStyle/>
          <a:p>
            <a:endParaRPr lang="en-GB" sz="2000"/>
          </a:p>
        </p:txBody>
      </p:sp>
      <p:sp>
        <p:nvSpPr>
          <p:cNvPr id="4" name="Text 2">
            <a:extLst>
              <a:ext uri="{FF2B5EF4-FFF2-40B4-BE49-F238E27FC236}">
                <a16:creationId xmlns:a16="http://schemas.microsoft.com/office/drawing/2014/main" id="{EED9DC1D-2A8D-A6D8-65B8-BEDEDEEAC096}"/>
              </a:ext>
            </a:extLst>
          </p:cNvPr>
          <p:cNvSpPr/>
          <p:nvPr/>
        </p:nvSpPr>
        <p:spPr>
          <a:xfrm>
            <a:off x="346607" y="746105"/>
            <a:ext cx="502920" cy="502920"/>
          </a:xfrm>
          <a:prstGeom prst="rect">
            <a:avLst/>
          </a:prstGeom>
          <a:noFill/>
          <a:ln/>
        </p:spPr>
        <p:txBody>
          <a:bodyPr wrap="square" lIns="0" tIns="0" rIns="0" bIns="0"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01</a:t>
            </a:r>
            <a:endParaRPr lang="en-US" sz="2000" dirty="0"/>
          </a:p>
        </p:txBody>
      </p:sp>
      <p:sp>
        <p:nvSpPr>
          <p:cNvPr id="5" name="Text 3">
            <a:extLst>
              <a:ext uri="{FF2B5EF4-FFF2-40B4-BE49-F238E27FC236}">
                <a16:creationId xmlns:a16="http://schemas.microsoft.com/office/drawing/2014/main" id="{D522CD28-9B16-3455-7922-2C706A1E69C4}"/>
              </a:ext>
            </a:extLst>
          </p:cNvPr>
          <p:cNvSpPr/>
          <p:nvPr/>
        </p:nvSpPr>
        <p:spPr>
          <a:xfrm>
            <a:off x="1198657" y="727817"/>
            <a:ext cx="7132320" cy="274320"/>
          </a:xfrm>
          <a:prstGeom prst="rect">
            <a:avLst/>
          </a:prstGeom>
          <a:noFill/>
          <a:ln/>
        </p:spPr>
        <p:txBody>
          <a:bodyPr wrap="square" lIns="0" tIns="0" rIns="0" bIns="0" rtlCol="0" anchor="ctr"/>
          <a:lstStyle/>
          <a:p>
            <a:pPr marL="0" indent="0">
              <a:buNone/>
            </a:pPr>
            <a:r>
              <a:rPr lang="en-US" sz="2000" b="1" dirty="0">
                <a:solidFill>
                  <a:srgbClr val="2D6A4F"/>
                </a:solidFill>
                <a:latin typeface="Trebuchet MS" pitchFamily="34" charset="0"/>
                <a:ea typeface="Trebuchet MS" pitchFamily="34" charset="-122"/>
                <a:cs typeface="Trebuchet MS" pitchFamily="34" charset="-120"/>
              </a:rPr>
              <a:t>KNOW</a:t>
            </a:r>
            <a:endParaRPr lang="en-US" sz="2000" dirty="0">
              <a:solidFill>
                <a:srgbClr val="2D6A4F"/>
              </a:solidFill>
            </a:endParaRPr>
          </a:p>
        </p:txBody>
      </p:sp>
      <p:sp>
        <p:nvSpPr>
          <p:cNvPr id="7" name="Shape 5">
            <a:extLst>
              <a:ext uri="{FF2B5EF4-FFF2-40B4-BE49-F238E27FC236}">
                <a16:creationId xmlns:a16="http://schemas.microsoft.com/office/drawing/2014/main" id="{1C405CBE-1D8F-2946-C144-7F49171176DD}"/>
              </a:ext>
            </a:extLst>
          </p:cNvPr>
          <p:cNvSpPr/>
          <p:nvPr/>
        </p:nvSpPr>
        <p:spPr>
          <a:xfrm>
            <a:off x="346607" y="1660505"/>
            <a:ext cx="502920" cy="502920"/>
          </a:xfrm>
          <a:prstGeom prst="ellipse">
            <a:avLst/>
          </a:prstGeom>
          <a:solidFill>
            <a:srgbClr val="2D6A4F"/>
          </a:solidFill>
          <a:ln/>
        </p:spPr>
        <p:txBody>
          <a:bodyPr/>
          <a:lstStyle/>
          <a:p>
            <a:endParaRPr lang="en-GB" sz="2000" dirty="0"/>
          </a:p>
        </p:txBody>
      </p:sp>
      <p:sp>
        <p:nvSpPr>
          <p:cNvPr id="8" name="Text 6">
            <a:extLst>
              <a:ext uri="{FF2B5EF4-FFF2-40B4-BE49-F238E27FC236}">
                <a16:creationId xmlns:a16="http://schemas.microsoft.com/office/drawing/2014/main" id="{01240914-FD00-DC54-8342-163C9ADA3929}"/>
              </a:ext>
            </a:extLst>
          </p:cNvPr>
          <p:cNvSpPr/>
          <p:nvPr/>
        </p:nvSpPr>
        <p:spPr>
          <a:xfrm>
            <a:off x="346607" y="1660505"/>
            <a:ext cx="502920" cy="502920"/>
          </a:xfrm>
          <a:prstGeom prst="rect">
            <a:avLst/>
          </a:prstGeom>
          <a:noFill/>
          <a:ln/>
        </p:spPr>
        <p:txBody>
          <a:bodyPr wrap="square" lIns="0" tIns="0" rIns="0" bIns="0"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02</a:t>
            </a:r>
            <a:endParaRPr lang="en-US" sz="2000" dirty="0"/>
          </a:p>
        </p:txBody>
      </p:sp>
      <p:sp>
        <p:nvSpPr>
          <p:cNvPr id="9" name="Text 7">
            <a:extLst>
              <a:ext uri="{FF2B5EF4-FFF2-40B4-BE49-F238E27FC236}">
                <a16:creationId xmlns:a16="http://schemas.microsoft.com/office/drawing/2014/main" id="{D9EAF58E-D9AD-6429-6AB0-7BD98D79ED26}"/>
              </a:ext>
            </a:extLst>
          </p:cNvPr>
          <p:cNvSpPr/>
          <p:nvPr/>
        </p:nvSpPr>
        <p:spPr>
          <a:xfrm>
            <a:off x="1198657" y="1642217"/>
            <a:ext cx="7132320" cy="274320"/>
          </a:xfrm>
          <a:prstGeom prst="rect">
            <a:avLst/>
          </a:prstGeom>
          <a:noFill/>
          <a:ln/>
        </p:spPr>
        <p:txBody>
          <a:bodyPr wrap="square" lIns="0" tIns="0" rIns="0" bIns="0" rtlCol="0" anchor="ctr"/>
          <a:lstStyle/>
          <a:p>
            <a:pPr marL="0" indent="0">
              <a:buNone/>
            </a:pPr>
            <a:r>
              <a:rPr lang="en-US" sz="2000" b="1" dirty="0">
                <a:solidFill>
                  <a:srgbClr val="2D6A4F"/>
                </a:solidFill>
                <a:latin typeface="Trebuchet MS" pitchFamily="34" charset="0"/>
                <a:ea typeface="Trebuchet MS" pitchFamily="34" charset="-122"/>
                <a:cs typeface="Trebuchet MS" pitchFamily="34" charset="-120"/>
              </a:rPr>
              <a:t>CONSIDER</a:t>
            </a:r>
            <a:endParaRPr lang="en-US" sz="2000" dirty="0">
              <a:solidFill>
                <a:srgbClr val="2D6A4F"/>
              </a:solidFill>
            </a:endParaRPr>
          </a:p>
        </p:txBody>
      </p:sp>
      <p:sp>
        <p:nvSpPr>
          <p:cNvPr id="11" name="Shape 9">
            <a:extLst>
              <a:ext uri="{FF2B5EF4-FFF2-40B4-BE49-F238E27FC236}">
                <a16:creationId xmlns:a16="http://schemas.microsoft.com/office/drawing/2014/main" id="{081DAC1F-0D5A-B685-7229-A806A72427BC}"/>
              </a:ext>
            </a:extLst>
          </p:cNvPr>
          <p:cNvSpPr/>
          <p:nvPr/>
        </p:nvSpPr>
        <p:spPr>
          <a:xfrm>
            <a:off x="346607" y="2574905"/>
            <a:ext cx="502920" cy="502920"/>
          </a:xfrm>
          <a:prstGeom prst="ellipse">
            <a:avLst/>
          </a:prstGeom>
          <a:solidFill>
            <a:srgbClr val="2D6A4F"/>
          </a:solidFill>
          <a:ln/>
        </p:spPr>
        <p:txBody>
          <a:bodyPr/>
          <a:lstStyle/>
          <a:p>
            <a:endParaRPr lang="en-GB" sz="2000"/>
          </a:p>
        </p:txBody>
      </p:sp>
      <p:sp>
        <p:nvSpPr>
          <p:cNvPr id="22" name="Text 10">
            <a:extLst>
              <a:ext uri="{FF2B5EF4-FFF2-40B4-BE49-F238E27FC236}">
                <a16:creationId xmlns:a16="http://schemas.microsoft.com/office/drawing/2014/main" id="{4401EAA7-7492-3199-DD9B-15D3390C217E}"/>
              </a:ext>
            </a:extLst>
          </p:cNvPr>
          <p:cNvSpPr/>
          <p:nvPr/>
        </p:nvSpPr>
        <p:spPr>
          <a:xfrm>
            <a:off x="346607" y="2574905"/>
            <a:ext cx="502920" cy="502920"/>
          </a:xfrm>
          <a:prstGeom prst="rect">
            <a:avLst/>
          </a:prstGeom>
          <a:noFill/>
          <a:ln/>
        </p:spPr>
        <p:txBody>
          <a:bodyPr wrap="square" lIns="0" tIns="0" rIns="0" bIns="0"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03</a:t>
            </a:r>
            <a:endParaRPr lang="en-US" sz="2000" dirty="0"/>
          </a:p>
        </p:txBody>
      </p:sp>
      <p:sp>
        <p:nvSpPr>
          <p:cNvPr id="24" name="Text 11">
            <a:extLst>
              <a:ext uri="{FF2B5EF4-FFF2-40B4-BE49-F238E27FC236}">
                <a16:creationId xmlns:a16="http://schemas.microsoft.com/office/drawing/2014/main" id="{93C89C84-9519-D3AE-CF01-A1CD08E73C69}"/>
              </a:ext>
            </a:extLst>
          </p:cNvPr>
          <p:cNvSpPr/>
          <p:nvPr/>
        </p:nvSpPr>
        <p:spPr>
          <a:xfrm>
            <a:off x="1198657" y="2556617"/>
            <a:ext cx="7132320" cy="274320"/>
          </a:xfrm>
          <a:prstGeom prst="rect">
            <a:avLst/>
          </a:prstGeom>
          <a:noFill/>
          <a:ln/>
        </p:spPr>
        <p:txBody>
          <a:bodyPr wrap="square" lIns="0" tIns="0" rIns="0" bIns="0" rtlCol="0" anchor="ctr"/>
          <a:lstStyle/>
          <a:p>
            <a:pPr marL="0" indent="0">
              <a:buNone/>
            </a:pPr>
            <a:r>
              <a:rPr lang="en-US" sz="2000" b="1" dirty="0">
                <a:solidFill>
                  <a:srgbClr val="2D6A4F"/>
                </a:solidFill>
                <a:latin typeface="Trebuchet MS" pitchFamily="34" charset="0"/>
              </a:rPr>
              <a:t>DESIGN</a:t>
            </a:r>
            <a:endParaRPr lang="en-US" sz="2000" dirty="0">
              <a:solidFill>
                <a:srgbClr val="2D6A4F"/>
              </a:solidFill>
            </a:endParaRPr>
          </a:p>
        </p:txBody>
      </p:sp>
      <p:sp>
        <p:nvSpPr>
          <p:cNvPr id="31" name="TextBox 30">
            <a:extLst>
              <a:ext uri="{FF2B5EF4-FFF2-40B4-BE49-F238E27FC236}">
                <a16:creationId xmlns:a16="http://schemas.microsoft.com/office/drawing/2014/main" id="{C8782B91-034F-388A-6A85-D24056FD5463}"/>
              </a:ext>
            </a:extLst>
          </p:cNvPr>
          <p:cNvSpPr txBox="1"/>
          <p:nvPr/>
        </p:nvSpPr>
        <p:spPr>
          <a:xfrm>
            <a:off x="1198657" y="1054655"/>
            <a:ext cx="7543800" cy="307777"/>
          </a:xfrm>
          <a:prstGeom prst="rect">
            <a:avLst/>
          </a:prstGeom>
          <a:noFill/>
        </p:spPr>
        <p:txBody>
          <a:bodyPr wrap="square" lIns="0" tIns="0" rIns="0" bIns="0" rtlCol="0">
            <a:spAutoFit/>
          </a:bodyPr>
          <a:lstStyle/>
          <a:p>
            <a:r>
              <a:rPr lang="en-GB" sz="2000" dirty="0"/>
              <a:t>how the Grenfell disaster has been memorialised</a:t>
            </a:r>
          </a:p>
        </p:txBody>
      </p:sp>
      <p:sp>
        <p:nvSpPr>
          <p:cNvPr id="32" name="TextBox 31">
            <a:extLst>
              <a:ext uri="{FF2B5EF4-FFF2-40B4-BE49-F238E27FC236}">
                <a16:creationId xmlns:a16="http://schemas.microsoft.com/office/drawing/2014/main" id="{F9E39610-AFFD-EA95-6EEE-AD81F9693D7A}"/>
              </a:ext>
            </a:extLst>
          </p:cNvPr>
          <p:cNvSpPr txBox="1"/>
          <p:nvPr/>
        </p:nvSpPr>
        <p:spPr>
          <a:xfrm>
            <a:off x="1198657" y="1967942"/>
            <a:ext cx="7543800" cy="307777"/>
          </a:xfrm>
          <a:prstGeom prst="rect">
            <a:avLst/>
          </a:prstGeom>
          <a:noFill/>
        </p:spPr>
        <p:txBody>
          <a:bodyPr wrap="square" lIns="0" tIns="0" rIns="0" bIns="0" rtlCol="0">
            <a:spAutoFit/>
          </a:bodyPr>
          <a:lstStyle/>
          <a:p>
            <a:r>
              <a:rPr lang="en-GB" sz="2000" dirty="0"/>
              <a:t>the phrases ‘never forget’ and ‘never again’</a:t>
            </a:r>
          </a:p>
        </p:txBody>
      </p:sp>
      <p:sp>
        <p:nvSpPr>
          <p:cNvPr id="33" name="TextBox 32">
            <a:extLst>
              <a:ext uri="{FF2B5EF4-FFF2-40B4-BE49-F238E27FC236}">
                <a16:creationId xmlns:a16="http://schemas.microsoft.com/office/drawing/2014/main" id="{5090CF29-EF3A-AEDB-AB45-966D69AE583E}"/>
              </a:ext>
            </a:extLst>
          </p:cNvPr>
          <p:cNvSpPr txBox="1"/>
          <p:nvPr/>
        </p:nvSpPr>
        <p:spPr>
          <a:xfrm>
            <a:off x="1198657" y="2877770"/>
            <a:ext cx="7543800" cy="307777"/>
          </a:xfrm>
          <a:prstGeom prst="rect">
            <a:avLst/>
          </a:prstGeom>
          <a:noFill/>
        </p:spPr>
        <p:txBody>
          <a:bodyPr wrap="square" lIns="0" tIns="0" rIns="0" bIns="0" rtlCol="0">
            <a:spAutoFit/>
          </a:bodyPr>
          <a:lstStyle/>
          <a:p>
            <a:r>
              <a:rPr lang="en-GB" sz="2000" dirty="0"/>
              <a:t>our own memorial to Grenfell</a:t>
            </a:r>
          </a:p>
        </p:txBody>
      </p:sp>
      <p:sp>
        <p:nvSpPr>
          <p:cNvPr id="6" name="Text 7">
            <a:extLst>
              <a:ext uri="{FF2B5EF4-FFF2-40B4-BE49-F238E27FC236}">
                <a16:creationId xmlns:a16="http://schemas.microsoft.com/office/drawing/2014/main" id="{78823580-FECD-3101-6E8A-17D0B72ABDDF}"/>
              </a:ext>
            </a:extLst>
          </p:cNvPr>
          <p:cNvSpPr/>
          <p:nvPr/>
        </p:nvSpPr>
        <p:spPr>
          <a:xfrm>
            <a:off x="314695" y="3310128"/>
            <a:ext cx="6031479" cy="1468505"/>
          </a:xfrm>
          <a:prstGeom prst="roundRect">
            <a:avLst/>
          </a:prstGeom>
          <a:solidFill>
            <a:srgbClr val="2D6A4F"/>
          </a:solidFill>
          <a:ln/>
        </p:spPr>
        <p:txBody>
          <a:bodyPr wrap="square" lIns="0" tIns="0" rIns="0" bIns="0" rtlCol="0" anchor="ctr"/>
          <a:lstStyle/>
          <a:p>
            <a:pPr marL="457200" indent="-457200">
              <a:buFont typeface="+mj-lt"/>
              <a:buAutoNum type="arabicPeriod"/>
            </a:pPr>
            <a:r>
              <a:rPr lang="en-US" sz="2400" dirty="0">
                <a:solidFill>
                  <a:schemeClr val="bg1"/>
                </a:solidFill>
              </a:rPr>
              <a:t>Have we met these objectives today?</a:t>
            </a:r>
          </a:p>
          <a:p>
            <a:pPr marL="457200" indent="-457200">
              <a:buFont typeface="+mj-lt"/>
              <a:buAutoNum type="arabicPeriod"/>
            </a:pPr>
            <a:r>
              <a:rPr lang="en-US" sz="2400" dirty="0">
                <a:solidFill>
                  <a:schemeClr val="bg1"/>
                </a:solidFill>
              </a:rPr>
              <a:t>What would you like to know more about?</a:t>
            </a:r>
          </a:p>
          <a:p>
            <a:pPr marL="457200" indent="-457200">
              <a:buFont typeface="+mj-lt"/>
              <a:buAutoNum type="arabicPeriod"/>
            </a:pPr>
            <a:r>
              <a:rPr lang="en-US" sz="2400" dirty="0">
                <a:solidFill>
                  <a:schemeClr val="bg1"/>
                </a:solidFill>
              </a:rPr>
              <a:t>How is everyone feeling?</a:t>
            </a:r>
          </a:p>
        </p:txBody>
      </p:sp>
      <p:pic>
        <p:nvPicPr>
          <p:cNvPr id="10" name="Graphic 9" descr="Thumbs up sign outline">
            <a:extLst>
              <a:ext uri="{FF2B5EF4-FFF2-40B4-BE49-F238E27FC236}">
                <a16:creationId xmlns:a16="http://schemas.microsoft.com/office/drawing/2014/main" id="{15576220-B19F-6126-6ABD-AE34BE18028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420964" y="3597127"/>
            <a:ext cx="857435" cy="857435"/>
          </a:xfrm>
          <a:prstGeom prst="rect">
            <a:avLst/>
          </a:prstGeom>
        </p:spPr>
      </p:pic>
      <p:pic>
        <p:nvPicPr>
          <p:cNvPr id="14" name="Graphic 13" descr="Thumbs up sign outline">
            <a:extLst>
              <a:ext uri="{FF2B5EF4-FFF2-40B4-BE49-F238E27FC236}">
                <a16:creationId xmlns:a16="http://schemas.microsoft.com/office/drawing/2014/main" id="{10CE06DC-E5CB-BA3B-4AA5-8832081D649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rot="10800000">
            <a:off x="8210625" y="3718090"/>
            <a:ext cx="762370" cy="762370"/>
          </a:xfrm>
          <a:prstGeom prst="rect">
            <a:avLst/>
          </a:prstGeom>
        </p:spPr>
      </p:pic>
      <p:pic>
        <p:nvPicPr>
          <p:cNvPr id="15" name="Graphic 14" descr="Thumbs up sign outline">
            <a:extLst>
              <a:ext uri="{FF2B5EF4-FFF2-40B4-BE49-F238E27FC236}">
                <a16:creationId xmlns:a16="http://schemas.microsoft.com/office/drawing/2014/main" id="{6A960E3D-785C-9F98-0A9F-36B1DB140FA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rot="5400000">
            <a:off x="7353189" y="3661216"/>
            <a:ext cx="857436" cy="857436"/>
          </a:xfrm>
          <a:prstGeom prst="rect">
            <a:avLst/>
          </a:prstGeom>
        </p:spPr>
      </p:pic>
    </p:spTree>
    <p:extLst>
      <p:ext uri="{BB962C8B-B14F-4D97-AF65-F5344CB8AC3E}">
        <p14:creationId xmlns:p14="http://schemas.microsoft.com/office/powerpoint/2010/main" val="399971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43225"/>
        </a:solidFill>
        <a:effectLst/>
      </p:bgPr>
    </p:bg>
    <p:spTree>
      <p:nvGrpSpPr>
        <p:cNvPr id="1" name="">
          <a:extLst>
            <a:ext uri="{FF2B5EF4-FFF2-40B4-BE49-F238E27FC236}">
              <a16:creationId xmlns:a16="http://schemas.microsoft.com/office/drawing/2014/main" id="{83CE817E-C7F8-1C55-4B41-28EB23D212DF}"/>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DED2208D-206C-15AB-B730-45B44F8C93CF}"/>
              </a:ext>
            </a:extLst>
          </p:cNvPr>
          <p:cNvSpPr/>
          <p:nvPr/>
        </p:nvSpPr>
        <p:spPr>
          <a:xfrm>
            <a:off x="0" y="0"/>
            <a:ext cx="109728" cy="5143500"/>
          </a:xfrm>
          <a:prstGeom prst="rect">
            <a:avLst/>
          </a:prstGeom>
          <a:solidFill>
            <a:srgbClr val="00A651"/>
          </a:solidFill>
          <a:ln/>
        </p:spPr>
        <p:txBody>
          <a:bodyPr/>
          <a:lstStyle/>
          <a:p>
            <a:endParaRPr lang="en-GB"/>
          </a:p>
        </p:txBody>
      </p:sp>
      <p:sp>
        <p:nvSpPr>
          <p:cNvPr id="4" name="Text 1">
            <a:extLst>
              <a:ext uri="{FF2B5EF4-FFF2-40B4-BE49-F238E27FC236}">
                <a16:creationId xmlns:a16="http://schemas.microsoft.com/office/drawing/2014/main" id="{88ACF79E-5C4C-F0E8-76E1-385BEBC373BA}"/>
              </a:ext>
            </a:extLst>
          </p:cNvPr>
          <p:cNvSpPr/>
          <p:nvPr/>
        </p:nvSpPr>
        <p:spPr>
          <a:xfrm>
            <a:off x="3641697" y="940727"/>
            <a:ext cx="4937760" cy="1428762"/>
          </a:xfrm>
          <a:prstGeom prst="rect">
            <a:avLst/>
          </a:prstGeom>
          <a:noFill/>
          <a:ln/>
        </p:spPr>
        <p:txBody>
          <a:bodyPr wrap="square" rtlCol="0" anchor="ctr"/>
          <a:lstStyle/>
          <a:p>
            <a:pPr marL="0" indent="0" algn="ctr">
              <a:lnSpc>
                <a:spcPct val="115000"/>
              </a:lnSpc>
              <a:buNone/>
            </a:pPr>
            <a:r>
              <a:rPr lang="en-GB" sz="3200" b="1" u="sng" dirty="0">
                <a:solidFill>
                  <a:srgbClr val="FFFFFF"/>
                </a:solidFill>
                <a:latin typeface="Georgia" pitchFamily="34" charset="0"/>
                <a:ea typeface="Georgia" pitchFamily="34" charset="-122"/>
                <a:cs typeface="Georgia" pitchFamily="34" charset="-120"/>
              </a:rPr>
              <a:t>What does it mean to ‘remember’ a disaster like Grenfell?</a:t>
            </a:r>
          </a:p>
        </p:txBody>
      </p:sp>
      <p:sp>
        <p:nvSpPr>
          <p:cNvPr id="7" name="Shape 4">
            <a:extLst>
              <a:ext uri="{FF2B5EF4-FFF2-40B4-BE49-F238E27FC236}">
                <a16:creationId xmlns:a16="http://schemas.microsoft.com/office/drawing/2014/main" id="{3A33A8FC-5438-53A1-30E6-1DB4F3651C4F}"/>
              </a:ext>
            </a:extLst>
          </p:cNvPr>
          <p:cNvSpPr/>
          <p:nvPr/>
        </p:nvSpPr>
        <p:spPr>
          <a:xfrm>
            <a:off x="0" y="4892040"/>
            <a:ext cx="9144000" cy="251460"/>
          </a:xfrm>
          <a:prstGeom prst="rect">
            <a:avLst/>
          </a:prstGeom>
          <a:solidFill>
            <a:srgbClr val="2D6A4F"/>
          </a:solidFill>
          <a:ln/>
        </p:spPr>
        <p:txBody>
          <a:bodyPr/>
          <a:lstStyle/>
          <a:p>
            <a:endParaRPr lang="en-GB"/>
          </a:p>
        </p:txBody>
      </p:sp>
      <p:grpSp>
        <p:nvGrpSpPr>
          <p:cNvPr id="11" name="Group 10">
            <a:extLst>
              <a:ext uri="{FF2B5EF4-FFF2-40B4-BE49-F238E27FC236}">
                <a16:creationId xmlns:a16="http://schemas.microsoft.com/office/drawing/2014/main" id="{9074651A-B227-4291-1A1E-31B886B2A50E}"/>
              </a:ext>
            </a:extLst>
          </p:cNvPr>
          <p:cNvGrpSpPr/>
          <p:nvPr/>
        </p:nvGrpSpPr>
        <p:grpSpPr>
          <a:xfrm>
            <a:off x="7003112" y="106768"/>
            <a:ext cx="2029569" cy="632195"/>
            <a:chOff x="2542431" y="1333917"/>
            <a:chExt cx="2029569" cy="632195"/>
          </a:xfrm>
        </p:grpSpPr>
        <p:pic>
          <p:nvPicPr>
            <p:cNvPr id="6" name="Graphic 5">
              <a:extLst>
                <a:ext uri="{FF2B5EF4-FFF2-40B4-BE49-F238E27FC236}">
                  <a16:creationId xmlns:a16="http://schemas.microsoft.com/office/drawing/2014/main" id="{8C635D34-280F-D7FB-74D9-07EAA2A99F0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542431" y="1333917"/>
              <a:ext cx="630141" cy="630141"/>
            </a:xfrm>
            <a:prstGeom prst="rect">
              <a:avLst/>
            </a:prstGeom>
          </p:spPr>
        </p:pic>
        <p:sp>
          <p:nvSpPr>
            <p:cNvPr id="8" name="TextBox 7">
              <a:extLst>
                <a:ext uri="{FF2B5EF4-FFF2-40B4-BE49-F238E27FC236}">
                  <a16:creationId xmlns:a16="http://schemas.microsoft.com/office/drawing/2014/main" id="{9CAE5928-C7F4-062E-1633-19700F19D89F}"/>
                </a:ext>
              </a:extLst>
            </p:cNvPr>
            <p:cNvSpPr txBox="1"/>
            <p:nvPr/>
          </p:nvSpPr>
          <p:spPr>
            <a:xfrm>
              <a:off x="3116911" y="1416731"/>
              <a:ext cx="1455089" cy="549381"/>
            </a:xfrm>
            <a:prstGeom prst="rect">
              <a:avLst/>
            </a:prstGeom>
            <a:noFill/>
          </p:spPr>
          <p:txBody>
            <a:bodyPr wrap="square" rtlCol="0">
              <a:spAutoFit/>
            </a:bodyPr>
            <a:lstStyle/>
            <a:p>
              <a:pPr>
                <a:lnSpc>
                  <a:spcPct val="90000"/>
                </a:lnSpc>
              </a:pPr>
              <a:r>
                <a:rPr lang="en-GB" sz="1600" dirty="0">
                  <a:solidFill>
                    <a:schemeClr val="bg1"/>
                  </a:solidFill>
                  <a:latin typeface="Playfair Display ExtraBold" pitchFamily="2" charset="0"/>
                </a:rPr>
                <a:t>The Grenfell </a:t>
              </a:r>
              <a:r>
                <a:rPr lang="en-GB" sz="1700" dirty="0">
                  <a:solidFill>
                    <a:schemeClr val="bg1"/>
                  </a:solidFill>
                  <a:latin typeface="Playfair Display ExtraBold" pitchFamily="2" charset="0"/>
                </a:rPr>
                <a:t>Curriculum</a:t>
              </a:r>
            </a:p>
          </p:txBody>
        </p:sp>
      </p:grpSp>
      <p:pic>
        <p:nvPicPr>
          <p:cNvPr id="13" name="Picture 12">
            <a:extLst>
              <a:ext uri="{FF2B5EF4-FFF2-40B4-BE49-F238E27FC236}">
                <a16:creationId xmlns:a16="http://schemas.microsoft.com/office/drawing/2014/main" id="{C9E4AD52-D494-DCBA-648B-11EA018DE719}"/>
              </a:ext>
            </a:extLst>
          </p:cNvPr>
          <p:cNvPicPr>
            <a:picLocks noChangeAspect="1"/>
          </p:cNvPicPr>
          <p:nvPr/>
        </p:nvPicPr>
        <p:blipFill>
          <a:blip r:embed="rId4"/>
          <a:srcRect l="30608" r="31652"/>
          <a:stretch>
            <a:fillRect/>
          </a:stretch>
        </p:blipFill>
        <p:spPr>
          <a:xfrm>
            <a:off x="-80308" y="0"/>
            <a:ext cx="3450866" cy="5143500"/>
          </a:xfrm>
          <a:prstGeom prst="rect">
            <a:avLst/>
          </a:prstGeom>
        </p:spPr>
      </p:pic>
      <p:sp>
        <p:nvSpPr>
          <p:cNvPr id="3" name="TextBox 2">
            <a:extLst>
              <a:ext uri="{FF2B5EF4-FFF2-40B4-BE49-F238E27FC236}">
                <a16:creationId xmlns:a16="http://schemas.microsoft.com/office/drawing/2014/main" id="{283EDBBD-5B51-3297-0D80-1C270C9E1D34}"/>
              </a:ext>
            </a:extLst>
          </p:cNvPr>
          <p:cNvSpPr txBox="1"/>
          <p:nvPr/>
        </p:nvSpPr>
        <p:spPr>
          <a:xfrm>
            <a:off x="3641697" y="2821470"/>
            <a:ext cx="5303520" cy="1634490"/>
          </a:xfrm>
          <a:prstGeom prst="roundRect">
            <a:avLst/>
          </a:prstGeom>
          <a:solidFill>
            <a:srgbClr val="FAF8F5"/>
          </a:solidFill>
        </p:spPr>
        <p:txBody>
          <a:bodyPr wrap="square" rtlCol="0">
            <a:spAutoFit/>
          </a:bodyPr>
          <a:lstStyle/>
          <a:p>
            <a:r>
              <a:rPr lang="en-GB" dirty="0"/>
              <a:t>Think back to last lesson. What can you remember about…</a:t>
            </a:r>
          </a:p>
          <a:p>
            <a:pPr marL="285750" indent="-285750">
              <a:buFont typeface="Arial" panose="020B0604020202020204" pitchFamily="34" charset="0"/>
              <a:buChar char="•"/>
            </a:pPr>
            <a:r>
              <a:rPr lang="en-GB" dirty="0"/>
              <a:t>The Grenfell community?</a:t>
            </a:r>
          </a:p>
          <a:p>
            <a:pPr marL="285750" indent="-285750">
              <a:buFont typeface="Arial" panose="020B0604020202020204" pitchFamily="34" charset="0"/>
              <a:buChar char="•"/>
            </a:pPr>
            <a:r>
              <a:rPr lang="en-GB" dirty="0"/>
              <a:t>What happened at the Grenfell Tower in 2017?</a:t>
            </a:r>
          </a:p>
          <a:p>
            <a:pPr marL="285750" indent="-285750">
              <a:buFont typeface="Arial" panose="020B0604020202020204" pitchFamily="34" charset="0"/>
              <a:buChar char="•"/>
            </a:pPr>
            <a:r>
              <a:rPr lang="en-GB" dirty="0"/>
              <a:t>The victims of the disaster?</a:t>
            </a:r>
          </a:p>
        </p:txBody>
      </p:sp>
    </p:spTree>
    <p:extLst>
      <p:ext uri="{BB962C8B-B14F-4D97-AF65-F5344CB8AC3E}">
        <p14:creationId xmlns:p14="http://schemas.microsoft.com/office/powerpoint/2010/main" val="10849575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5F5F0"/>
        </a:solidFill>
        <a:effectLst/>
      </p:bgPr>
    </p:bg>
    <p:spTree>
      <p:nvGrpSpPr>
        <p:cNvPr id="1" name="">
          <a:extLst>
            <a:ext uri="{FF2B5EF4-FFF2-40B4-BE49-F238E27FC236}">
              <a16:creationId xmlns:a16="http://schemas.microsoft.com/office/drawing/2014/main" id="{01DC6644-29DB-36A2-77F2-63A5CDD08CEA}"/>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2742A5EF-C56F-D15B-0236-A66F66E375E1}"/>
              </a:ext>
            </a:extLst>
          </p:cNvPr>
          <p:cNvSpPr/>
          <p:nvPr/>
        </p:nvSpPr>
        <p:spPr>
          <a:xfrm>
            <a:off x="225631" y="274320"/>
            <a:ext cx="8229600" cy="5486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1B4332"/>
                </a:solidFill>
                <a:effectLst/>
                <a:uLnTx/>
                <a:uFillTx/>
                <a:latin typeface="Georgia" pitchFamily="34" charset="0"/>
                <a:ea typeface="Georgia" pitchFamily="34" charset="-122"/>
                <a:cs typeface="Georgia" pitchFamily="34" charset="-120"/>
              </a:rPr>
              <a:t>Learning objectives</a:t>
            </a:r>
          </a:p>
        </p:txBody>
      </p:sp>
      <p:sp>
        <p:nvSpPr>
          <p:cNvPr id="12" name="Shape 10">
            <a:extLst>
              <a:ext uri="{FF2B5EF4-FFF2-40B4-BE49-F238E27FC236}">
                <a16:creationId xmlns:a16="http://schemas.microsoft.com/office/drawing/2014/main" id="{AAE67BAC-D002-BAE6-C49B-A254B932DD01}"/>
              </a:ext>
            </a:extLst>
          </p:cNvPr>
          <p:cNvSpPr/>
          <p:nvPr/>
        </p:nvSpPr>
        <p:spPr>
          <a:xfrm>
            <a:off x="0" y="4892040"/>
            <a:ext cx="9144000" cy="251460"/>
          </a:xfrm>
          <a:prstGeom prst="rect">
            <a:avLst/>
          </a:prstGeom>
          <a:solidFill>
            <a:srgbClr val="2D6A4F"/>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Shape 1">
            <a:extLst>
              <a:ext uri="{FF2B5EF4-FFF2-40B4-BE49-F238E27FC236}">
                <a16:creationId xmlns:a16="http://schemas.microsoft.com/office/drawing/2014/main" id="{489B4F3A-E568-6EF4-0A9E-D62F7FF3B15A}"/>
              </a:ext>
            </a:extLst>
          </p:cNvPr>
          <p:cNvSpPr/>
          <p:nvPr/>
        </p:nvSpPr>
        <p:spPr>
          <a:xfrm>
            <a:off x="290950" y="1262945"/>
            <a:ext cx="502920" cy="502920"/>
          </a:xfrm>
          <a:prstGeom prst="ellipse">
            <a:avLst/>
          </a:prstGeom>
          <a:solidFill>
            <a:srgbClr val="2D6A4F"/>
          </a:solidFill>
          <a:ln/>
        </p:spPr>
        <p:txBody>
          <a:bodyPr/>
          <a:lstStyle/>
          <a:p>
            <a:endParaRPr lang="en-GB" sz="2000"/>
          </a:p>
        </p:txBody>
      </p:sp>
      <p:sp>
        <p:nvSpPr>
          <p:cNvPr id="4" name="Text 2">
            <a:extLst>
              <a:ext uri="{FF2B5EF4-FFF2-40B4-BE49-F238E27FC236}">
                <a16:creationId xmlns:a16="http://schemas.microsoft.com/office/drawing/2014/main" id="{2547AE61-56AB-9FF7-019D-3DA3B1181B0E}"/>
              </a:ext>
            </a:extLst>
          </p:cNvPr>
          <p:cNvSpPr/>
          <p:nvPr/>
        </p:nvSpPr>
        <p:spPr>
          <a:xfrm>
            <a:off x="290950" y="1262945"/>
            <a:ext cx="502920" cy="502920"/>
          </a:xfrm>
          <a:prstGeom prst="rect">
            <a:avLst/>
          </a:prstGeom>
          <a:noFill/>
          <a:ln/>
        </p:spPr>
        <p:txBody>
          <a:bodyPr wrap="square" lIns="0" tIns="0" rIns="0" bIns="0"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01</a:t>
            </a:r>
            <a:endParaRPr lang="en-US" sz="2000" dirty="0"/>
          </a:p>
        </p:txBody>
      </p:sp>
      <p:sp>
        <p:nvSpPr>
          <p:cNvPr id="5" name="Text 3">
            <a:extLst>
              <a:ext uri="{FF2B5EF4-FFF2-40B4-BE49-F238E27FC236}">
                <a16:creationId xmlns:a16="http://schemas.microsoft.com/office/drawing/2014/main" id="{0AEB03CD-4533-78DC-5513-8FF6E51DA099}"/>
              </a:ext>
            </a:extLst>
          </p:cNvPr>
          <p:cNvSpPr/>
          <p:nvPr/>
        </p:nvSpPr>
        <p:spPr>
          <a:xfrm>
            <a:off x="1143000" y="1244657"/>
            <a:ext cx="7132320" cy="274320"/>
          </a:xfrm>
          <a:prstGeom prst="rect">
            <a:avLst/>
          </a:prstGeom>
          <a:noFill/>
          <a:ln/>
        </p:spPr>
        <p:txBody>
          <a:bodyPr wrap="square" lIns="0" tIns="0" rIns="0" bIns="0" rtlCol="0" anchor="ctr"/>
          <a:lstStyle/>
          <a:p>
            <a:pPr marL="0" indent="0">
              <a:buNone/>
            </a:pPr>
            <a:r>
              <a:rPr lang="en-US" sz="2000" b="1" dirty="0">
                <a:solidFill>
                  <a:srgbClr val="2D6A4F"/>
                </a:solidFill>
                <a:latin typeface="Trebuchet MS" pitchFamily="34" charset="0"/>
                <a:ea typeface="Trebuchet MS" pitchFamily="34" charset="-122"/>
                <a:cs typeface="Trebuchet MS" pitchFamily="34" charset="-120"/>
              </a:rPr>
              <a:t>KNOW</a:t>
            </a:r>
            <a:endParaRPr lang="en-US" sz="2000" dirty="0">
              <a:solidFill>
                <a:srgbClr val="2D6A4F"/>
              </a:solidFill>
            </a:endParaRPr>
          </a:p>
        </p:txBody>
      </p:sp>
      <p:sp>
        <p:nvSpPr>
          <p:cNvPr id="7" name="Shape 5">
            <a:extLst>
              <a:ext uri="{FF2B5EF4-FFF2-40B4-BE49-F238E27FC236}">
                <a16:creationId xmlns:a16="http://schemas.microsoft.com/office/drawing/2014/main" id="{3885DD4A-C140-5B46-99F9-993B347BA7EF}"/>
              </a:ext>
            </a:extLst>
          </p:cNvPr>
          <p:cNvSpPr/>
          <p:nvPr/>
        </p:nvSpPr>
        <p:spPr>
          <a:xfrm>
            <a:off x="290950" y="2177345"/>
            <a:ext cx="502920" cy="502920"/>
          </a:xfrm>
          <a:prstGeom prst="ellipse">
            <a:avLst/>
          </a:prstGeom>
          <a:solidFill>
            <a:srgbClr val="2D6A4F"/>
          </a:solidFill>
          <a:ln/>
        </p:spPr>
        <p:txBody>
          <a:bodyPr/>
          <a:lstStyle/>
          <a:p>
            <a:endParaRPr lang="en-GB" sz="2000" dirty="0"/>
          </a:p>
        </p:txBody>
      </p:sp>
      <p:sp>
        <p:nvSpPr>
          <p:cNvPr id="8" name="Text 6">
            <a:extLst>
              <a:ext uri="{FF2B5EF4-FFF2-40B4-BE49-F238E27FC236}">
                <a16:creationId xmlns:a16="http://schemas.microsoft.com/office/drawing/2014/main" id="{7FEEEFC4-CF3B-BEE9-E113-8E66DA878AA3}"/>
              </a:ext>
            </a:extLst>
          </p:cNvPr>
          <p:cNvSpPr/>
          <p:nvPr/>
        </p:nvSpPr>
        <p:spPr>
          <a:xfrm>
            <a:off x="290950" y="2177345"/>
            <a:ext cx="502920" cy="502920"/>
          </a:xfrm>
          <a:prstGeom prst="rect">
            <a:avLst/>
          </a:prstGeom>
          <a:noFill/>
          <a:ln/>
        </p:spPr>
        <p:txBody>
          <a:bodyPr wrap="square" lIns="0" tIns="0" rIns="0" bIns="0"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02</a:t>
            </a:r>
            <a:endParaRPr lang="en-US" sz="2000" dirty="0"/>
          </a:p>
        </p:txBody>
      </p:sp>
      <p:sp>
        <p:nvSpPr>
          <p:cNvPr id="9" name="Text 7">
            <a:extLst>
              <a:ext uri="{FF2B5EF4-FFF2-40B4-BE49-F238E27FC236}">
                <a16:creationId xmlns:a16="http://schemas.microsoft.com/office/drawing/2014/main" id="{A5AABE0D-DCD7-C629-9BD6-FAE6167E0B7D}"/>
              </a:ext>
            </a:extLst>
          </p:cNvPr>
          <p:cNvSpPr/>
          <p:nvPr/>
        </p:nvSpPr>
        <p:spPr>
          <a:xfrm>
            <a:off x="1143000" y="2159057"/>
            <a:ext cx="7132320" cy="274320"/>
          </a:xfrm>
          <a:prstGeom prst="rect">
            <a:avLst/>
          </a:prstGeom>
          <a:noFill/>
          <a:ln/>
        </p:spPr>
        <p:txBody>
          <a:bodyPr wrap="square" lIns="0" tIns="0" rIns="0" bIns="0" rtlCol="0" anchor="ctr"/>
          <a:lstStyle/>
          <a:p>
            <a:pPr marL="0" indent="0">
              <a:buNone/>
            </a:pPr>
            <a:r>
              <a:rPr lang="en-US" sz="2000" b="1" dirty="0">
                <a:solidFill>
                  <a:srgbClr val="2D6A4F"/>
                </a:solidFill>
                <a:latin typeface="Trebuchet MS" pitchFamily="34" charset="0"/>
                <a:ea typeface="Trebuchet MS" pitchFamily="34" charset="-122"/>
                <a:cs typeface="Trebuchet MS" pitchFamily="34" charset="-120"/>
              </a:rPr>
              <a:t>CONSIDER</a:t>
            </a:r>
            <a:endParaRPr lang="en-US" sz="2000" dirty="0">
              <a:solidFill>
                <a:srgbClr val="2D6A4F"/>
              </a:solidFill>
            </a:endParaRPr>
          </a:p>
        </p:txBody>
      </p:sp>
      <p:sp>
        <p:nvSpPr>
          <p:cNvPr id="11" name="Shape 9">
            <a:extLst>
              <a:ext uri="{FF2B5EF4-FFF2-40B4-BE49-F238E27FC236}">
                <a16:creationId xmlns:a16="http://schemas.microsoft.com/office/drawing/2014/main" id="{A8C50C51-27DC-784B-A7E7-88A3A072BECE}"/>
              </a:ext>
            </a:extLst>
          </p:cNvPr>
          <p:cNvSpPr/>
          <p:nvPr/>
        </p:nvSpPr>
        <p:spPr>
          <a:xfrm>
            <a:off x="290950" y="3091745"/>
            <a:ext cx="502920" cy="502920"/>
          </a:xfrm>
          <a:prstGeom prst="ellipse">
            <a:avLst/>
          </a:prstGeom>
          <a:solidFill>
            <a:srgbClr val="2D6A4F"/>
          </a:solidFill>
          <a:ln/>
        </p:spPr>
        <p:txBody>
          <a:bodyPr/>
          <a:lstStyle/>
          <a:p>
            <a:endParaRPr lang="en-GB" sz="2000"/>
          </a:p>
        </p:txBody>
      </p:sp>
      <p:sp>
        <p:nvSpPr>
          <p:cNvPr id="22" name="Text 10">
            <a:extLst>
              <a:ext uri="{FF2B5EF4-FFF2-40B4-BE49-F238E27FC236}">
                <a16:creationId xmlns:a16="http://schemas.microsoft.com/office/drawing/2014/main" id="{FDB1D231-45BD-6D91-FED2-3B49C55A4F7B}"/>
              </a:ext>
            </a:extLst>
          </p:cNvPr>
          <p:cNvSpPr/>
          <p:nvPr/>
        </p:nvSpPr>
        <p:spPr>
          <a:xfrm>
            <a:off x="290950" y="3091745"/>
            <a:ext cx="502920" cy="502920"/>
          </a:xfrm>
          <a:prstGeom prst="rect">
            <a:avLst/>
          </a:prstGeom>
          <a:noFill/>
          <a:ln/>
        </p:spPr>
        <p:txBody>
          <a:bodyPr wrap="square" lIns="0" tIns="0" rIns="0" bIns="0"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03</a:t>
            </a:r>
            <a:endParaRPr lang="en-US" sz="2000" dirty="0"/>
          </a:p>
        </p:txBody>
      </p:sp>
      <p:sp>
        <p:nvSpPr>
          <p:cNvPr id="24" name="Text 11">
            <a:extLst>
              <a:ext uri="{FF2B5EF4-FFF2-40B4-BE49-F238E27FC236}">
                <a16:creationId xmlns:a16="http://schemas.microsoft.com/office/drawing/2014/main" id="{7577AAF9-C328-2166-F0CE-0DCA908FC1C4}"/>
              </a:ext>
            </a:extLst>
          </p:cNvPr>
          <p:cNvSpPr/>
          <p:nvPr/>
        </p:nvSpPr>
        <p:spPr>
          <a:xfrm>
            <a:off x="1143000" y="3073457"/>
            <a:ext cx="7132320" cy="274320"/>
          </a:xfrm>
          <a:prstGeom prst="rect">
            <a:avLst/>
          </a:prstGeom>
          <a:noFill/>
          <a:ln/>
        </p:spPr>
        <p:txBody>
          <a:bodyPr wrap="square" lIns="0" tIns="0" rIns="0" bIns="0" rtlCol="0" anchor="ctr"/>
          <a:lstStyle/>
          <a:p>
            <a:pPr marL="0" indent="0">
              <a:buNone/>
            </a:pPr>
            <a:r>
              <a:rPr lang="en-US" sz="2000" b="1" dirty="0">
                <a:solidFill>
                  <a:srgbClr val="2D6A4F"/>
                </a:solidFill>
                <a:latin typeface="Trebuchet MS" pitchFamily="34" charset="0"/>
              </a:rPr>
              <a:t>DESIGN</a:t>
            </a:r>
            <a:endParaRPr lang="en-US" sz="2000" dirty="0">
              <a:solidFill>
                <a:srgbClr val="2D6A4F"/>
              </a:solidFill>
            </a:endParaRPr>
          </a:p>
        </p:txBody>
      </p:sp>
      <p:sp>
        <p:nvSpPr>
          <p:cNvPr id="31" name="TextBox 30">
            <a:extLst>
              <a:ext uri="{FF2B5EF4-FFF2-40B4-BE49-F238E27FC236}">
                <a16:creationId xmlns:a16="http://schemas.microsoft.com/office/drawing/2014/main" id="{236F29FF-0597-06B7-99D8-F0C758CCC2A7}"/>
              </a:ext>
            </a:extLst>
          </p:cNvPr>
          <p:cNvSpPr txBox="1"/>
          <p:nvPr/>
        </p:nvSpPr>
        <p:spPr>
          <a:xfrm>
            <a:off x="1143000" y="1571495"/>
            <a:ext cx="7543800" cy="307777"/>
          </a:xfrm>
          <a:prstGeom prst="rect">
            <a:avLst/>
          </a:prstGeom>
          <a:noFill/>
        </p:spPr>
        <p:txBody>
          <a:bodyPr wrap="square" lIns="0" tIns="0" rIns="0" bIns="0" rtlCol="0">
            <a:spAutoFit/>
          </a:bodyPr>
          <a:lstStyle/>
          <a:p>
            <a:r>
              <a:rPr lang="en-GB" sz="2000" dirty="0"/>
              <a:t>how the Grenfell disaster has been memorialised</a:t>
            </a:r>
          </a:p>
        </p:txBody>
      </p:sp>
      <p:sp>
        <p:nvSpPr>
          <p:cNvPr id="32" name="TextBox 31">
            <a:extLst>
              <a:ext uri="{FF2B5EF4-FFF2-40B4-BE49-F238E27FC236}">
                <a16:creationId xmlns:a16="http://schemas.microsoft.com/office/drawing/2014/main" id="{D7FCB317-AEB6-CA44-8CF4-580078D45ACC}"/>
              </a:ext>
            </a:extLst>
          </p:cNvPr>
          <p:cNvSpPr txBox="1"/>
          <p:nvPr/>
        </p:nvSpPr>
        <p:spPr>
          <a:xfrm>
            <a:off x="1143000" y="2484782"/>
            <a:ext cx="7543800" cy="307777"/>
          </a:xfrm>
          <a:prstGeom prst="rect">
            <a:avLst/>
          </a:prstGeom>
          <a:noFill/>
        </p:spPr>
        <p:txBody>
          <a:bodyPr wrap="square" lIns="0" tIns="0" rIns="0" bIns="0" rtlCol="0">
            <a:spAutoFit/>
          </a:bodyPr>
          <a:lstStyle/>
          <a:p>
            <a:r>
              <a:rPr lang="en-GB" sz="2000" dirty="0"/>
              <a:t>the phrases ‘never forget’ and ‘never again’</a:t>
            </a:r>
          </a:p>
        </p:txBody>
      </p:sp>
      <p:sp>
        <p:nvSpPr>
          <p:cNvPr id="33" name="TextBox 32">
            <a:extLst>
              <a:ext uri="{FF2B5EF4-FFF2-40B4-BE49-F238E27FC236}">
                <a16:creationId xmlns:a16="http://schemas.microsoft.com/office/drawing/2014/main" id="{11714734-A7ED-9642-7D2D-C811013AFAA0}"/>
              </a:ext>
            </a:extLst>
          </p:cNvPr>
          <p:cNvSpPr txBox="1"/>
          <p:nvPr/>
        </p:nvSpPr>
        <p:spPr>
          <a:xfrm>
            <a:off x="1143000" y="3394610"/>
            <a:ext cx="7543800" cy="307777"/>
          </a:xfrm>
          <a:prstGeom prst="rect">
            <a:avLst/>
          </a:prstGeom>
          <a:noFill/>
        </p:spPr>
        <p:txBody>
          <a:bodyPr wrap="square" lIns="0" tIns="0" rIns="0" bIns="0" rtlCol="0">
            <a:spAutoFit/>
          </a:bodyPr>
          <a:lstStyle/>
          <a:p>
            <a:r>
              <a:rPr lang="en-GB" sz="2000" dirty="0"/>
              <a:t>our own memorial to Grenfell</a:t>
            </a:r>
          </a:p>
        </p:txBody>
      </p:sp>
    </p:spTree>
    <p:extLst>
      <p:ext uri="{BB962C8B-B14F-4D97-AF65-F5344CB8AC3E}">
        <p14:creationId xmlns:p14="http://schemas.microsoft.com/office/powerpoint/2010/main" val="3139318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B0B05A-5CDF-45D3-8C72-A04A5FB10876}"/>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2821EAB8-F391-3721-86A6-47C9BA9D3809}"/>
              </a:ext>
            </a:extLst>
          </p:cNvPr>
          <p:cNvSpPr/>
          <p:nvPr/>
        </p:nvSpPr>
        <p:spPr>
          <a:xfrm>
            <a:off x="0" y="115294"/>
            <a:ext cx="9011894" cy="433346"/>
          </a:xfrm>
          <a:prstGeom prst="rect">
            <a:avLst/>
          </a:prstGeom>
          <a:noFill/>
          <a:ln/>
        </p:spPr>
        <p:txBody>
          <a:bodyPr wrap="square" lIns="0" tIns="0" rIns="0" bIns="0" rtlCol="0" anchor="ctr"/>
          <a:lstStyle/>
          <a:p>
            <a:pPr marL="0" indent="0" algn="ctr">
              <a:buNone/>
            </a:pPr>
            <a:r>
              <a:rPr lang="en-US" sz="2800" b="1" dirty="0">
                <a:solidFill>
                  <a:srgbClr val="1B4332"/>
                </a:solidFill>
                <a:latin typeface="Georgia" pitchFamily="34" charset="0"/>
                <a:ea typeface="Georgia" pitchFamily="34" charset="-122"/>
                <a:cs typeface="Georgia" pitchFamily="34" charset="-120"/>
              </a:rPr>
              <a:t>Who else was affected by the disaster?</a:t>
            </a:r>
            <a:endParaRPr lang="en-US" sz="2800" dirty="0"/>
          </a:p>
        </p:txBody>
      </p:sp>
      <p:sp>
        <p:nvSpPr>
          <p:cNvPr id="7" name="TextBox 6">
            <a:extLst>
              <a:ext uri="{FF2B5EF4-FFF2-40B4-BE49-F238E27FC236}">
                <a16:creationId xmlns:a16="http://schemas.microsoft.com/office/drawing/2014/main" id="{A3D18171-589F-A336-B1E5-2DFC9F6E6C29}"/>
              </a:ext>
            </a:extLst>
          </p:cNvPr>
          <p:cNvSpPr txBox="1"/>
          <p:nvPr/>
        </p:nvSpPr>
        <p:spPr>
          <a:xfrm>
            <a:off x="132105" y="603072"/>
            <a:ext cx="2656274" cy="4524315"/>
          </a:xfrm>
          <a:prstGeom prst="rect">
            <a:avLst/>
          </a:prstGeom>
          <a:noFill/>
        </p:spPr>
        <p:txBody>
          <a:bodyPr wrap="square" rtlCol="0">
            <a:spAutoFit/>
          </a:bodyPr>
          <a:lstStyle/>
          <a:p>
            <a:pPr marL="285750" indent="-285750">
              <a:buFont typeface="Arial" panose="020B0604020202020204" pitchFamily="34" charset="0"/>
              <a:buChar char="•"/>
            </a:pPr>
            <a:r>
              <a:rPr lang="en-GB" dirty="0"/>
              <a:t>There were around 450 survivors of the Grenfell fire (121 were children and young people).</a:t>
            </a:r>
          </a:p>
          <a:p>
            <a:pPr marL="285750" indent="-285750">
              <a:buFont typeface="Arial" panose="020B0604020202020204" pitchFamily="34" charset="0"/>
              <a:buChar char="•"/>
            </a:pPr>
            <a:r>
              <a:rPr lang="en-GB" dirty="0"/>
              <a:t>There were around 318 people bereaved family members (100 were children or young people).</a:t>
            </a:r>
          </a:p>
          <a:p>
            <a:pPr marL="285750" indent="-285750">
              <a:buFont typeface="Arial" panose="020B0604020202020204" pitchFamily="34" charset="0"/>
              <a:buChar char="•"/>
            </a:pPr>
            <a:r>
              <a:rPr lang="en-GB" dirty="0"/>
              <a:t>Many other people experienced grief and bereavement.</a:t>
            </a:r>
          </a:p>
          <a:p>
            <a:pPr marL="285750" indent="-285750">
              <a:buFont typeface="Arial" panose="020B0604020202020204" pitchFamily="34" charset="0"/>
              <a:buChar char="•"/>
            </a:pPr>
            <a:r>
              <a:rPr lang="en-GB" dirty="0"/>
              <a:t>What does this quote tell us about bereavement?</a:t>
            </a:r>
          </a:p>
        </p:txBody>
      </p:sp>
      <p:sp>
        <p:nvSpPr>
          <p:cNvPr id="6" name="TextBox 5">
            <a:extLst>
              <a:ext uri="{FF2B5EF4-FFF2-40B4-BE49-F238E27FC236}">
                <a16:creationId xmlns:a16="http://schemas.microsoft.com/office/drawing/2014/main" id="{21E0BDA5-2DA6-0BDE-327B-824501A83494}"/>
              </a:ext>
            </a:extLst>
          </p:cNvPr>
          <p:cNvSpPr txBox="1"/>
          <p:nvPr/>
        </p:nvSpPr>
        <p:spPr>
          <a:xfrm>
            <a:off x="2788379" y="603072"/>
            <a:ext cx="6125033" cy="4392692"/>
          </a:xfrm>
          <a:prstGeom prst="roundRect">
            <a:avLst/>
          </a:prstGeom>
          <a:solidFill>
            <a:srgbClr val="2D6A4F"/>
          </a:solidFill>
        </p:spPr>
        <p:txBody>
          <a:bodyPr wrap="square">
            <a:spAutoFit/>
          </a:bodyPr>
          <a:lstStyle/>
          <a:p>
            <a:r>
              <a:rPr lang="en-US" dirty="0">
                <a:solidFill>
                  <a:schemeClr val="bg1"/>
                </a:solidFill>
              </a:rPr>
              <a:t>“The reason that we lived separately is because we’re both Muslims, so religiously we can’t live together unless we’re married.”</a:t>
            </a:r>
          </a:p>
          <a:p>
            <a:r>
              <a:rPr lang="en-US" dirty="0">
                <a:solidFill>
                  <a:schemeClr val="bg1"/>
                </a:solidFill>
              </a:rPr>
              <a:t>“I would have thought the English law would take me into consideration and I feel like it didn’t.”</a:t>
            </a:r>
          </a:p>
          <a:p>
            <a:r>
              <a:rPr lang="en-US" dirty="0">
                <a:solidFill>
                  <a:schemeClr val="bg1"/>
                </a:solidFill>
              </a:rPr>
              <a:t>“It’s fundamental to be recognised as someone who has lost someone. Because you fall through the cracks and you don’t get the help that you need. I don’t know if I was seen as maybe less, but it’s not less than anybody else’s. You know, I lost the most special person in my life. So, I just felt like it was undermined and they didn’t understand the depth of my loss and the depth of my mental health and how much help I needed.” </a:t>
            </a:r>
            <a:r>
              <a:rPr lang="en-US" i="1" dirty="0">
                <a:solidFill>
                  <a:schemeClr val="bg1"/>
                </a:solidFill>
              </a:rPr>
              <a:t>Anonymous Testimony, Grenfell Testimony Week.</a:t>
            </a:r>
            <a:endParaRPr lang="en-GB" dirty="0">
              <a:solidFill>
                <a:schemeClr val="bg1"/>
              </a:solidFill>
            </a:endParaRPr>
          </a:p>
        </p:txBody>
      </p:sp>
    </p:spTree>
    <p:extLst>
      <p:ext uri="{BB962C8B-B14F-4D97-AF65-F5344CB8AC3E}">
        <p14:creationId xmlns:p14="http://schemas.microsoft.com/office/powerpoint/2010/main" val="20942505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F55F60-C424-5E21-CB2C-82FB7EEA17F0}"/>
            </a:ext>
          </a:extLst>
        </p:cNvPr>
        <p:cNvGrpSpPr/>
        <p:nvPr/>
      </p:nvGrpSpPr>
      <p:grpSpPr>
        <a:xfrm>
          <a:off x="0" y="0"/>
          <a:ext cx="0" cy="0"/>
          <a:chOff x="0" y="0"/>
          <a:chExt cx="0" cy="0"/>
        </a:xfrm>
      </p:grpSpPr>
      <p:sp>
        <p:nvSpPr>
          <p:cNvPr id="9" name="Oval 8">
            <a:extLst>
              <a:ext uri="{FF2B5EF4-FFF2-40B4-BE49-F238E27FC236}">
                <a16:creationId xmlns:a16="http://schemas.microsoft.com/office/drawing/2014/main" id="{EA8F735B-4335-76BF-523F-A8428C04DCFB}"/>
              </a:ext>
            </a:extLst>
          </p:cNvPr>
          <p:cNvSpPr/>
          <p:nvPr/>
        </p:nvSpPr>
        <p:spPr>
          <a:xfrm>
            <a:off x="194558" y="700046"/>
            <a:ext cx="8754885" cy="4021273"/>
          </a:xfrm>
          <a:prstGeom prst="ellipse">
            <a:avLst/>
          </a:prstGeom>
          <a:solidFill>
            <a:srgbClr val="FAF8F5"/>
          </a:solidFill>
          <a:ln>
            <a:solidFill>
              <a:srgbClr val="2D6A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2D6A4F"/>
              </a:solidFill>
            </a:endParaRPr>
          </a:p>
          <a:p>
            <a:pPr algn="ctr"/>
            <a:endParaRPr lang="en-GB" dirty="0">
              <a:solidFill>
                <a:srgbClr val="2D6A4F"/>
              </a:solidFill>
            </a:endParaRPr>
          </a:p>
          <a:p>
            <a:pPr algn="ctr"/>
            <a:endParaRPr lang="en-GB" dirty="0">
              <a:solidFill>
                <a:srgbClr val="2D6A4F"/>
              </a:solidFill>
            </a:endParaRPr>
          </a:p>
          <a:p>
            <a:pPr algn="ctr"/>
            <a:endParaRPr lang="en-GB" dirty="0">
              <a:solidFill>
                <a:srgbClr val="2D6A4F"/>
              </a:solidFill>
            </a:endParaRPr>
          </a:p>
        </p:txBody>
      </p:sp>
      <p:sp>
        <p:nvSpPr>
          <p:cNvPr id="4" name="Oval 3">
            <a:extLst>
              <a:ext uri="{FF2B5EF4-FFF2-40B4-BE49-F238E27FC236}">
                <a16:creationId xmlns:a16="http://schemas.microsoft.com/office/drawing/2014/main" id="{1BC4551B-FBCD-C164-9C71-598530898A9B}"/>
              </a:ext>
            </a:extLst>
          </p:cNvPr>
          <p:cNvSpPr/>
          <p:nvPr/>
        </p:nvSpPr>
        <p:spPr>
          <a:xfrm>
            <a:off x="544917" y="1425040"/>
            <a:ext cx="8054166" cy="3113316"/>
          </a:xfrm>
          <a:prstGeom prst="ellipse">
            <a:avLst/>
          </a:prstGeom>
          <a:solidFill>
            <a:srgbClr val="FAF8F5"/>
          </a:solidFill>
          <a:ln>
            <a:solidFill>
              <a:srgbClr val="2D6A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2D6A4F"/>
              </a:solidFill>
            </a:endParaRPr>
          </a:p>
          <a:p>
            <a:pPr algn="ctr"/>
            <a:endParaRPr lang="en-GB" dirty="0">
              <a:solidFill>
                <a:srgbClr val="2D6A4F"/>
              </a:solidFill>
            </a:endParaRPr>
          </a:p>
          <a:p>
            <a:pPr algn="ctr"/>
            <a:endParaRPr lang="en-GB" dirty="0">
              <a:solidFill>
                <a:srgbClr val="2D6A4F"/>
              </a:solidFill>
            </a:endParaRPr>
          </a:p>
          <a:p>
            <a:pPr algn="ctr"/>
            <a:endParaRPr lang="en-GB" dirty="0">
              <a:solidFill>
                <a:srgbClr val="2D6A4F"/>
              </a:solidFill>
            </a:endParaRPr>
          </a:p>
        </p:txBody>
      </p:sp>
      <p:sp>
        <p:nvSpPr>
          <p:cNvPr id="8" name="Oval 7">
            <a:extLst>
              <a:ext uri="{FF2B5EF4-FFF2-40B4-BE49-F238E27FC236}">
                <a16:creationId xmlns:a16="http://schemas.microsoft.com/office/drawing/2014/main" id="{FCFDADB3-BD2C-9054-4248-E708278DBBF7}"/>
              </a:ext>
            </a:extLst>
          </p:cNvPr>
          <p:cNvSpPr/>
          <p:nvPr/>
        </p:nvSpPr>
        <p:spPr>
          <a:xfrm>
            <a:off x="1514984" y="2132081"/>
            <a:ext cx="6114033" cy="2123704"/>
          </a:xfrm>
          <a:prstGeom prst="ellipse">
            <a:avLst/>
          </a:prstGeom>
          <a:solidFill>
            <a:srgbClr val="FAF8F5"/>
          </a:solidFill>
          <a:ln>
            <a:solidFill>
              <a:srgbClr val="2D6A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2D6A4F"/>
              </a:solidFill>
            </a:endParaRPr>
          </a:p>
          <a:p>
            <a:pPr algn="ctr"/>
            <a:endParaRPr lang="en-GB" dirty="0">
              <a:solidFill>
                <a:srgbClr val="2D6A4F"/>
              </a:solidFill>
            </a:endParaRPr>
          </a:p>
          <a:p>
            <a:pPr algn="ctr"/>
            <a:endParaRPr lang="en-GB" dirty="0">
              <a:solidFill>
                <a:srgbClr val="2D6A4F"/>
              </a:solidFill>
            </a:endParaRPr>
          </a:p>
          <a:p>
            <a:pPr algn="ctr"/>
            <a:endParaRPr lang="en-GB" dirty="0">
              <a:solidFill>
                <a:srgbClr val="2D6A4F"/>
              </a:solidFill>
            </a:endParaRPr>
          </a:p>
        </p:txBody>
      </p:sp>
      <p:sp>
        <p:nvSpPr>
          <p:cNvPr id="19" name="Shape 13">
            <a:extLst>
              <a:ext uri="{FF2B5EF4-FFF2-40B4-BE49-F238E27FC236}">
                <a16:creationId xmlns:a16="http://schemas.microsoft.com/office/drawing/2014/main" id="{42D2990C-28EF-B68F-9CC5-AEE46D928CC6}"/>
              </a:ext>
            </a:extLst>
          </p:cNvPr>
          <p:cNvSpPr/>
          <p:nvPr/>
        </p:nvSpPr>
        <p:spPr>
          <a:xfrm>
            <a:off x="0" y="4892040"/>
            <a:ext cx="9144000" cy="251460"/>
          </a:xfrm>
          <a:prstGeom prst="rect">
            <a:avLst/>
          </a:prstGeom>
          <a:solidFill>
            <a:srgbClr val="2D6A4F"/>
          </a:solidFill>
          <a:ln/>
        </p:spPr>
        <p:txBody>
          <a:bodyPr/>
          <a:lstStyle/>
          <a:p>
            <a:endParaRPr lang="en-GB"/>
          </a:p>
        </p:txBody>
      </p:sp>
      <p:sp>
        <p:nvSpPr>
          <p:cNvPr id="3" name="Oval 2">
            <a:extLst>
              <a:ext uri="{FF2B5EF4-FFF2-40B4-BE49-F238E27FC236}">
                <a16:creationId xmlns:a16="http://schemas.microsoft.com/office/drawing/2014/main" id="{50C15EF7-FBCE-3C92-3DF0-9F07E5C45577}"/>
              </a:ext>
            </a:extLst>
          </p:cNvPr>
          <p:cNvSpPr/>
          <p:nvPr/>
        </p:nvSpPr>
        <p:spPr>
          <a:xfrm>
            <a:off x="2899437" y="2950941"/>
            <a:ext cx="3345127" cy="1165175"/>
          </a:xfrm>
          <a:prstGeom prst="ellipse">
            <a:avLst/>
          </a:prstGeom>
          <a:solidFill>
            <a:srgbClr val="FAF8F5"/>
          </a:solidFill>
          <a:ln>
            <a:solidFill>
              <a:srgbClr val="2D6A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2D6A4F"/>
                </a:solidFill>
              </a:rPr>
              <a:t>The 72 people who died</a:t>
            </a:r>
            <a:endParaRPr lang="en-GB" sz="1600" dirty="0">
              <a:solidFill>
                <a:srgbClr val="2D6A4F"/>
              </a:solidFill>
            </a:endParaRPr>
          </a:p>
        </p:txBody>
      </p:sp>
      <p:sp>
        <p:nvSpPr>
          <p:cNvPr id="11" name="TextBox 10">
            <a:extLst>
              <a:ext uri="{FF2B5EF4-FFF2-40B4-BE49-F238E27FC236}">
                <a16:creationId xmlns:a16="http://schemas.microsoft.com/office/drawing/2014/main" id="{B4595386-0ECE-B890-28AA-96CC7B7A960F}"/>
              </a:ext>
            </a:extLst>
          </p:cNvPr>
          <p:cNvSpPr txBox="1"/>
          <p:nvPr/>
        </p:nvSpPr>
        <p:spPr>
          <a:xfrm>
            <a:off x="2697832" y="2366298"/>
            <a:ext cx="3748336" cy="461665"/>
          </a:xfrm>
          <a:prstGeom prst="rect">
            <a:avLst/>
          </a:prstGeom>
          <a:noFill/>
        </p:spPr>
        <p:txBody>
          <a:bodyPr wrap="square" rtlCol="0">
            <a:spAutoFit/>
          </a:bodyPr>
          <a:lstStyle/>
          <a:p>
            <a:pPr algn="ctr"/>
            <a:r>
              <a:rPr lang="en-GB" sz="2400" dirty="0">
                <a:solidFill>
                  <a:srgbClr val="2D6A4F"/>
                </a:solidFill>
              </a:rPr>
              <a:t>Bereaved and survivors</a:t>
            </a:r>
          </a:p>
        </p:txBody>
      </p:sp>
      <p:sp>
        <p:nvSpPr>
          <p:cNvPr id="12" name="TextBox 11">
            <a:extLst>
              <a:ext uri="{FF2B5EF4-FFF2-40B4-BE49-F238E27FC236}">
                <a16:creationId xmlns:a16="http://schemas.microsoft.com/office/drawing/2014/main" id="{AC6B12DA-DE91-7144-5A70-2784BED006B9}"/>
              </a:ext>
            </a:extLst>
          </p:cNvPr>
          <p:cNvSpPr txBox="1"/>
          <p:nvPr/>
        </p:nvSpPr>
        <p:spPr>
          <a:xfrm>
            <a:off x="2242484" y="1581329"/>
            <a:ext cx="4659032" cy="400110"/>
          </a:xfrm>
          <a:prstGeom prst="rect">
            <a:avLst/>
          </a:prstGeom>
          <a:noFill/>
        </p:spPr>
        <p:txBody>
          <a:bodyPr wrap="square" rtlCol="0">
            <a:spAutoFit/>
          </a:bodyPr>
          <a:lstStyle/>
          <a:p>
            <a:pPr algn="ctr"/>
            <a:r>
              <a:rPr lang="en-GB" sz="2000" dirty="0">
                <a:solidFill>
                  <a:srgbClr val="2D6A4F"/>
                </a:solidFill>
              </a:rPr>
              <a:t>Wider local community</a:t>
            </a:r>
          </a:p>
        </p:txBody>
      </p:sp>
      <p:sp>
        <p:nvSpPr>
          <p:cNvPr id="13" name="TextBox 12">
            <a:extLst>
              <a:ext uri="{FF2B5EF4-FFF2-40B4-BE49-F238E27FC236}">
                <a16:creationId xmlns:a16="http://schemas.microsoft.com/office/drawing/2014/main" id="{8CBF8CE7-886F-D866-A552-8D4814157BCD}"/>
              </a:ext>
            </a:extLst>
          </p:cNvPr>
          <p:cNvSpPr txBox="1"/>
          <p:nvPr/>
        </p:nvSpPr>
        <p:spPr>
          <a:xfrm>
            <a:off x="2633446" y="952264"/>
            <a:ext cx="3877109" cy="369332"/>
          </a:xfrm>
          <a:prstGeom prst="rect">
            <a:avLst/>
          </a:prstGeom>
          <a:noFill/>
        </p:spPr>
        <p:txBody>
          <a:bodyPr wrap="square" rtlCol="0">
            <a:spAutoFit/>
          </a:bodyPr>
          <a:lstStyle/>
          <a:p>
            <a:pPr algn="ctr"/>
            <a:r>
              <a:rPr lang="en-GB" dirty="0">
                <a:solidFill>
                  <a:srgbClr val="2D6A4F"/>
                </a:solidFill>
              </a:rPr>
              <a:t>National community</a:t>
            </a:r>
          </a:p>
        </p:txBody>
      </p:sp>
      <p:sp>
        <p:nvSpPr>
          <p:cNvPr id="14" name="TextBox 13">
            <a:extLst>
              <a:ext uri="{FF2B5EF4-FFF2-40B4-BE49-F238E27FC236}">
                <a16:creationId xmlns:a16="http://schemas.microsoft.com/office/drawing/2014/main" id="{40643A98-5402-CB39-E04E-E0EBE9B409DE}"/>
              </a:ext>
            </a:extLst>
          </p:cNvPr>
          <p:cNvSpPr txBox="1"/>
          <p:nvPr/>
        </p:nvSpPr>
        <p:spPr>
          <a:xfrm>
            <a:off x="132104" y="150903"/>
            <a:ext cx="8604602" cy="442674"/>
          </a:xfrm>
          <a:prstGeom prst="roundRect">
            <a:avLst/>
          </a:prstGeom>
          <a:solidFill>
            <a:srgbClr val="2D6A4F"/>
          </a:solidFill>
        </p:spPr>
        <p:txBody>
          <a:bodyPr wrap="square">
            <a:spAutoFit/>
          </a:bodyPr>
          <a:lstStyle/>
          <a:p>
            <a:pPr algn="ctr"/>
            <a:r>
              <a:rPr lang="en-GB" sz="2000" dirty="0">
                <a:solidFill>
                  <a:schemeClr val="bg1"/>
                </a:solidFill>
              </a:rPr>
              <a:t>What is this diagram trying to demonstrate? What do you think about it?</a:t>
            </a:r>
          </a:p>
        </p:txBody>
      </p:sp>
    </p:spTree>
    <p:extLst>
      <p:ext uri="{BB962C8B-B14F-4D97-AF65-F5344CB8AC3E}">
        <p14:creationId xmlns:p14="http://schemas.microsoft.com/office/powerpoint/2010/main" val="962300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B3C2D"/>
        </a:solidFill>
        <a:effectLst/>
      </p:bgPr>
    </p:bg>
    <p:spTree>
      <p:nvGrpSpPr>
        <p:cNvPr id="1" name=""/>
        <p:cNvGrpSpPr/>
        <p:nvPr/>
      </p:nvGrpSpPr>
      <p:grpSpPr>
        <a:xfrm>
          <a:off x="0" y="0"/>
          <a:ext cx="0" cy="0"/>
          <a:chOff x="0" y="0"/>
          <a:chExt cx="0" cy="0"/>
        </a:xfrm>
      </p:grpSpPr>
      <p:sp>
        <p:nvSpPr>
          <p:cNvPr id="2" name="Text 0"/>
          <p:cNvSpPr/>
          <p:nvPr/>
        </p:nvSpPr>
        <p:spPr>
          <a:xfrm>
            <a:off x="274319" y="262641"/>
            <a:ext cx="7120393" cy="548640"/>
          </a:xfrm>
          <a:prstGeom prst="rect">
            <a:avLst/>
          </a:prstGeom>
          <a:noFill/>
          <a:ln/>
        </p:spPr>
        <p:txBody>
          <a:bodyPr wrap="square" lIns="0" tIns="0" rIns="0" bIns="0" rtlCol="0" anchor="ctr"/>
          <a:lstStyle/>
          <a:p>
            <a:pPr marL="0" indent="0" algn="ctr">
              <a:buNone/>
            </a:pPr>
            <a:r>
              <a:rPr lang="en-US" sz="2400" b="1" dirty="0">
                <a:solidFill>
                  <a:srgbClr val="FFFFFF"/>
                </a:solidFill>
                <a:latin typeface="Georgia" panose="02040502050405020303" pitchFamily="18" charset="0"/>
              </a:rPr>
              <a:t>What does it mean to ‘remember’ a disaster?</a:t>
            </a:r>
            <a:endParaRPr lang="en-US" sz="2400" dirty="0">
              <a:latin typeface="Georgia" panose="02040502050405020303" pitchFamily="18" charset="0"/>
            </a:endParaRPr>
          </a:p>
        </p:txBody>
      </p:sp>
      <p:sp>
        <p:nvSpPr>
          <p:cNvPr id="6" name="TextBox 5">
            <a:extLst>
              <a:ext uri="{FF2B5EF4-FFF2-40B4-BE49-F238E27FC236}">
                <a16:creationId xmlns:a16="http://schemas.microsoft.com/office/drawing/2014/main" id="{EBB1B6CE-CC1C-22CE-0AA4-F288370C2912}"/>
              </a:ext>
            </a:extLst>
          </p:cNvPr>
          <p:cNvSpPr txBox="1"/>
          <p:nvPr/>
        </p:nvSpPr>
        <p:spPr>
          <a:xfrm>
            <a:off x="274319" y="927698"/>
            <a:ext cx="4572000" cy="3779758"/>
          </a:xfrm>
          <a:prstGeom prst="roundRect">
            <a:avLst/>
          </a:prstGeom>
          <a:solidFill>
            <a:srgbClr val="E8F5EE"/>
          </a:solidFill>
        </p:spPr>
        <p:txBody>
          <a:bodyPr wrap="square">
            <a:spAutoFit/>
          </a:bodyPr>
          <a:lstStyle/>
          <a:p>
            <a:r>
              <a:rPr lang="en-US" dirty="0"/>
              <a:t>“A whole family has gone. It still feels surreal. I look up at the Tower and think about how the last time I saw them they were in their kitchen window during the fire. I was outside looking up at them. I will never forget that night. The waiting, watching the fire, the desperate calls and then running around trying to find some information about our five beloved relatives, trying to find out how they had survived.” </a:t>
            </a:r>
            <a:r>
              <a:rPr lang="en-US" i="1" dirty="0"/>
              <a:t>Testimony from </a:t>
            </a:r>
            <a:r>
              <a:rPr lang="en-GB" i="1" dirty="0"/>
              <a:t>Yousra </a:t>
            </a:r>
            <a:r>
              <a:rPr lang="en-GB" i="1" dirty="0" err="1"/>
              <a:t>Chaer-Yemlahi</a:t>
            </a:r>
            <a:r>
              <a:rPr lang="en-GB" i="1" dirty="0"/>
              <a:t>, Grenfell Testimony Week.</a:t>
            </a:r>
          </a:p>
        </p:txBody>
      </p:sp>
      <p:sp>
        <p:nvSpPr>
          <p:cNvPr id="7" name="TextBox 6">
            <a:extLst>
              <a:ext uri="{FF2B5EF4-FFF2-40B4-BE49-F238E27FC236}">
                <a16:creationId xmlns:a16="http://schemas.microsoft.com/office/drawing/2014/main" id="{01A8A89F-BB67-B995-3CA8-7D101D92DE41}"/>
              </a:ext>
            </a:extLst>
          </p:cNvPr>
          <p:cNvSpPr txBox="1"/>
          <p:nvPr/>
        </p:nvSpPr>
        <p:spPr>
          <a:xfrm>
            <a:off x="4993419" y="1047862"/>
            <a:ext cx="3820603" cy="3539430"/>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chemeClr val="bg1"/>
                </a:solidFill>
              </a:rPr>
              <a:t>Grenfell Testimony Week was a platform for those affected by the Grenfell Tower Fire in 2017 who wished to speak about the impact it has had on them and those they care about. </a:t>
            </a:r>
            <a:endParaRPr lang="en-GB" dirty="0">
              <a:solidFill>
                <a:schemeClr val="bg1"/>
              </a:solidFill>
            </a:endParaRPr>
          </a:p>
          <a:p>
            <a:pPr marL="285750" indent="-285750">
              <a:buFont typeface="Arial" panose="020B0604020202020204" pitchFamily="34" charset="0"/>
              <a:buChar char="•"/>
            </a:pPr>
            <a:r>
              <a:rPr lang="en-US" sz="1600" dirty="0">
                <a:solidFill>
                  <a:schemeClr val="bg1"/>
                </a:solidFill>
              </a:rPr>
              <a:t>Representatives of defendant organisation, who many of the community hold responsible for the fire, attended but were only there to listen to testimony.</a:t>
            </a:r>
          </a:p>
          <a:p>
            <a:pPr marL="285750" indent="-285750">
              <a:buFont typeface="Arial" panose="020B0604020202020204" pitchFamily="34" charset="0"/>
              <a:buChar char="•"/>
            </a:pPr>
            <a:r>
              <a:rPr lang="en-US" sz="1600" dirty="0">
                <a:solidFill>
                  <a:schemeClr val="bg1"/>
                </a:solidFill>
              </a:rPr>
              <a:t>This included government bodies like the local council, the London Fire Brigade and private companies involved in the refurbishment.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AF8F5"/>
        </a:solidFill>
        <a:effectLst/>
      </p:bgPr>
    </p:bg>
    <p:spTree>
      <p:nvGrpSpPr>
        <p:cNvPr id="1" name="">
          <a:extLst>
            <a:ext uri="{FF2B5EF4-FFF2-40B4-BE49-F238E27FC236}">
              <a16:creationId xmlns:a16="http://schemas.microsoft.com/office/drawing/2014/main" id="{BADBF958-E7B5-BE00-AA0F-B781029B23E6}"/>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B40DFA3B-2C26-2AAE-4F5D-BB0E0FE611F9}"/>
              </a:ext>
            </a:extLst>
          </p:cNvPr>
          <p:cNvSpPr/>
          <p:nvPr/>
        </p:nvSpPr>
        <p:spPr>
          <a:xfrm>
            <a:off x="242515" y="115294"/>
            <a:ext cx="5998977" cy="807058"/>
          </a:xfrm>
          <a:prstGeom prst="rect">
            <a:avLst/>
          </a:prstGeom>
          <a:noFill/>
          <a:ln/>
        </p:spPr>
        <p:txBody>
          <a:bodyPr wrap="square" lIns="0" tIns="0" rIns="0" bIns="0" rtlCol="0" anchor="ctr"/>
          <a:lstStyle/>
          <a:p>
            <a:pPr marL="0" indent="0">
              <a:buNone/>
            </a:pPr>
            <a:r>
              <a:rPr lang="en-US" sz="2800" b="1" dirty="0">
                <a:solidFill>
                  <a:srgbClr val="1B4332"/>
                </a:solidFill>
                <a:latin typeface="Georgia" pitchFamily="34" charset="0"/>
                <a:ea typeface="Georgia" pitchFamily="34" charset="-122"/>
                <a:cs typeface="Georgia" pitchFamily="34" charset="-120"/>
              </a:rPr>
              <a:t>How else are the victims of Grenfell remembered?</a:t>
            </a:r>
            <a:endParaRPr lang="en-US" sz="2800" dirty="0"/>
          </a:p>
        </p:txBody>
      </p:sp>
      <p:sp>
        <p:nvSpPr>
          <p:cNvPr id="19" name="Shape 13">
            <a:extLst>
              <a:ext uri="{FF2B5EF4-FFF2-40B4-BE49-F238E27FC236}">
                <a16:creationId xmlns:a16="http://schemas.microsoft.com/office/drawing/2014/main" id="{D8B08122-47BE-2810-A316-06591F0BF07B}"/>
              </a:ext>
            </a:extLst>
          </p:cNvPr>
          <p:cNvSpPr/>
          <p:nvPr/>
        </p:nvSpPr>
        <p:spPr>
          <a:xfrm>
            <a:off x="0" y="4892040"/>
            <a:ext cx="9144000" cy="251460"/>
          </a:xfrm>
          <a:prstGeom prst="rect">
            <a:avLst/>
          </a:prstGeom>
          <a:solidFill>
            <a:srgbClr val="2D6A4F"/>
          </a:solidFill>
          <a:ln/>
        </p:spPr>
        <p:txBody>
          <a:bodyPr/>
          <a:lstStyle/>
          <a:p>
            <a:endParaRPr lang="en-GB"/>
          </a:p>
        </p:txBody>
      </p:sp>
      <p:pic>
        <p:nvPicPr>
          <p:cNvPr id="3" name="Online Media 2" title="LOWKEY ft. MAI KHALIL – GHOSTS OF GRENFELL (OFFICIAL MUSIC VIDEO)">
            <a:hlinkClick r:id="" action="ppaction://media"/>
            <a:extLst>
              <a:ext uri="{FF2B5EF4-FFF2-40B4-BE49-F238E27FC236}">
                <a16:creationId xmlns:a16="http://schemas.microsoft.com/office/drawing/2014/main" id="{A1716381-8A91-B6D2-9A6D-8AA849635E64}"/>
              </a:ext>
            </a:extLst>
          </p:cNvPr>
          <p:cNvPicPr>
            <a:picLocks noRot="1" noChangeAspect="1"/>
          </p:cNvPicPr>
          <p:nvPr>
            <a:videoFile r:link="rId1"/>
          </p:nvPr>
        </p:nvPicPr>
        <p:blipFill>
          <a:blip r:embed="rId4"/>
          <a:stretch>
            <a:fillRect/>
          </a:stretch>
        </p:blipFill>
        <p:spPr>
          <a:xfrm>
            <a:off x="242515" y="1132066"/>
            <a:ext cx="5998977" cy="3389134"/>
          </a:xfrm>
          <a:prstGeom prst="rect">
            <a:avLst/>
          </a:prstGeom>
        </p:spPr>
      </p:pic>
      <p:sp>
        <p:nvSpPr>
          <p:cNvPr id="8" name="Rectangle: Rounded Corners 7">
            <a:extLst>
              <a:ext uri="{FF2B5EF4-FFF2-40B4-BE49-F238E27FC236}">
                <a16:creationId xmlns:a16="http://schemas.microsoft.com/office/drawing/2014/main" id="{41053FBB-7E91-AE4E-5C69-BEB4F3427B37}"/>
              </a:ext>
            </a:extLst>
          </p:cNvPr>
          <p:cNvSpPr/>
          <p:nvPr/>
        </p:nvSpPr>
        <p:spPr>
          <a:xfrm>
            <a:off x="6290914" y="115294"/>
            <a:ext cx="2783236" cy="4548146"/>
          </a:xfrm>
          <a:prstGeom prst="roundRect">
            <a:avLst/>
          </a:prstGeom>
          <a:solidFill>
            <a:srgbClr val="2D6A4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GB" dirty="0">
                <a:solidFill>
                  <a:schemeClr val="bg1"/>
                </a:solidFill>
              </a:rPr>
              <a:t>Grenfell is remembered in many ways, including through formal events like Testimony Week.</a:t>
            </a:r>
          </a:p>
          <a:p>
            <a:pPr marL="285750" indent="-285750">
              <a:buFont typeface="Arial" panose="020B0604020202020204" pitchFamily="34" charset="0"/>
              <a:buChar char="•"/>
            </a:pPr>
            <a:r>
              <a:rPr lang="en-GB" dirty="0">
                <a:solidFill>
                  <a:schemeClr val="bg1"/>
                </a:solidFill>
              </a:rPr>
              <a:t>The tragedy has also been remembered with through art, like this song by Lowkey.</a:t>
            </a:r>
          </a:p>
          <a:p>
            <a:pPr marL="285750" indent="-285750">
              <a:buFont typeface="Arial" panose="020B0604020202020204" pitchFamily="34" charset="0"/>
              <a:buChar char="•"/>
            </a:pPr>
            <a:r>
              <a:rPr lang="en-GB" dirty="0">
                <a:solidFill>
                  <a:schemeClr val="bg1"/>
                </a:solidFill>
              </a:rPr>
              <a:t>There are also plans to build a Grenfell Memorial on the site of the Tower and annual silent walks are held.</a:t>
            </a:r>
          </a:p>
        </p:txBody>
      </p:sp>
    </p:spTree>
    <p:extLst>
      <p:ext uri="{BB962C8B-B14F-4D97-AF65-F5344CB8AC3E}">
        <p14:creationId xmlns:p14="http://schemas.microsoft.com/office/powerpoint/2010/main" val="1945986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AF8F5"/>
        </a:solidFill>
        <a:effectLst/>
      </p:bgPr>
    </p:bg>
    <p:spTree>
      <p:nvGrpSpPr>
        <p:cNvPr id="1" name="">
          <a:extLst>
            <a:ext uri="{FF2B5EF4-FFF2-40B4-BE49-F238E27FC236}">
              <a16:creationId xmlns:a16="http://schemas.microsoft.com/office/drawing/2014/main" id="{1EF4D4F6-294C-2B26-B379-48A4EBDE4830}"/>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A5C241E0-0158-85D6-B58C-C0253A742BF6}"/>
              </a:ext>
            </a:extLst>
          </p:cNvPr>
          <p:cNvSpPr/>
          <p:nvPr/>
        </p:nvSpPr>
        <p:spPr>
          <a:xfrm>
            <a:off x="242515" y="115294"/>
            <a:ext cx="7112442" cy="597617"/>
          </a:xfrm>
          <a:prstGeom prst="rect">
            <a:avLst/>
          </a:prstGeom>
          <a:noFill/>
          <a:ln/>
        </p:spPr>
        <p:txBody>
          <a:bodyPr wrap="square" lIns="0" tIns="0" rIns="0" bIns="0" rtlCol="0" anchor="ctr"/>
          <a:lstStyle/>
          <a:p>
            <a:pPr marL="0" indent="0" algn="ctr">
              <a:buNone/>
            </a:pPr>
            <a:r>
              <a:rPr lang="en-US" sz="2800" b="1" dirty="0">
                <a:solidFill>
                  <a:srgbClr val="1B4332"/>
                </a:solidFill>
                <a:latin typeface="Georgia" pitchFamily="34" charset="0"/>
                <a:ea typeface="Georgia" pitchFamily="34" charset="-122"/>
                <a:cs typeface="Georgia" pitchFamily="34" charset="-120"/>
              </a:rPr>
              <a:t>What is the purpose of remembering?</a:t>
            </a:r>
            <a:endParaRPr lang="en-US" sz="2800" dirty="0"/>
          </a:p>
        </p:txBody>
      </p:sp>
      <p:sp>
        <p:nvSpPr>
          <p:cNvPr id="19" name="Shape 13">
            <a:extLst>
              <a:ext uri="{FF2B5EF4-FFF2-40B4-BE49-F238E27FC236}">
                <a16:creationId xmlns:a16="http://schemas.microsoft.com/office/drawing/2014/main" id="{83B48BE1-E797-2BDE-0736-43E783B1E3A9}"/>
              </a:ext>
            </a:extLst>
          </p:cNvPr>
          <p:cNvSpPr/>
          <p:nvPr/>
        </p:nvSpPr>
        <p:spPr>
          <a:xfrm>
            <a:off x="0" y="4892040"/>
            <a:ext cx="9144000" cy="251460"/>
          </a:xfrm>
          <a:prstGeom prst="rect">
            <a:avLst/>
          </a:prstGeom>
          <a:solidFill>
            <a:srgbClr val="2D6A4F"/>
          </a:solidFill>
          <a:ln/>
        </p:spPr>
        <p:txBody>
          <a:bodyPr/>
          <a:lstStyle/>
          <a:p>
            <a:endParaRPr lang="en-GB"/>
          </a:p>
        </p:txBody>
      </p:sp>
      <p:sp>
        <p:nvSpPr>
          <p:cNvPr id="7" name="TextBox 6">
            <a:extLst>
              <a:ext uri="{FF2B5EF4-FFF2-40B4-BE49-F238E27FC236}">
                <a16:creationId xmlns:a16="http://schemas.microsoft.com/office/drawing/2014/main" id="{8270A0E4-82F4-C0B7-9883-0A2DFEC26E55}"/>
              </a:ext>
            </a:extLst>
          </p:cNvPr>
          <p:cNvSpPr txBox="1"/>
          <p:nvPr/>
        </p:nvSpPr>
        <p:spPr>
          <a:xfrm>
            <a:off x="341906" y="3027711"/>
            <a:ext cx="3244132" cy="783193"/>
          </a:xfrm>
          <a:prstGeom prst="roundRect">
            <a:avLst/>
          </a:prstGeom>
          <a:solidFill>
            <a:srgbClr val="2D6A4F"/>
          </a:solidFill>
        </p:spPr>
        <p:txBody>
          <a:bodyPr wrap="square" rtlCol="0">
            <a:spAutoFit/>
          </a:bodyPr>
          <a:lstStyle/>
          <a:p>
            <a:pPr algn="ctr"/>
            <a:r>
              <a:rPr lang="en-GB" sz="4000" dirty="0">
                <a:solidFill>
                  <a:schemeClr val="bg1"/>
                </a:solidFill>
              </a:rPr>
              <a:t>Never forget</a:t>
            </a:r>
          </a:p>
        </p:txBody>
      </p:sp>
      <p:sp>
        <p:nvSpPr>
          <p:cNvPr id="3" name="TextBox 2">
            <a:extLst>
              <a:ext uri="{FF2B5EF4-FFF2-40B4-BE49-F238E27FC236}">
                <a16:creationId xmlns:a16="http://schemas.microsoft.com/office/drawing/2014/main" id="{134C68F2-4CF0-1529-1A7E-F865C3261219}"/>
              </a:ext>
            </a:extLst>
          </p:cNvPr>
          <p:cNvSpPr txBox="1"/>
          <p:nvPr/>
        </p:nvSpPr>
        <p:spPr>
          <a:xfrm>
            <a:off x="5540073" y="3930482"/>
            <a:ext cx="3361412" cy="715089"/>
          </a:xfrm>
          <a:prstGeom prst="roundRect">
            <a:avLst/>
          </a:prstGeom>
          <a:solidFill>
            <a:srgbClr val="2D6A4F"/>
          </a:solidFill>
        </p:spPr>
        <p:txBody>
          <a:bodyPr wrap="square" rtlCol="0">
            <a:spAutoFit/>
          </a:bodyPr>
          <a:lstStyle/>
          <a:p>
            <a:pPr algn="ctr"/>
            <a:r>
              <a:rPr lang="en-GB" sz="3600" dirty="0">
                <a:solidFill>
                  <a:schemeClr val="bg1"/>
                </a:solidFill>
              </a:rPr>
              <a:t>Never again</a:t>
            </a:r>
          </a:p>
        </p:txBody>
      </p:sp>
      <p:sp>
        <p:nvSpPr>
          <p:cNvPr id="8" name="TextBox 7">
            <a:extLst>
              <a:ext uri="{FF2B5EF4-FFF2-40B4-BE49-F238E27FC236}">
                <a16:creationId xmlns:a16="http://schemas.microsoft.com/office/drawing/2014/main" id="{F1023209-B934-CAEB-C60B-C4A30A89084C}"/>
              </a:ext>
            </a:extLst>
          </p:cNvPr>
          <p:cNvSpPr txBox="1"/>
          <p:nvPr/>
        </p:nvSpPr>
        <p:spPr>
          <a:xfrm>
            <a:off x="312091" y="789726"/>
            <a:ext cx="4371227" cy="2145268"/>
          </a:xfrm>
          <a:prstGeom prst="roundRect">
            <a:avLst/>
          </a:prstGeom>
          <a:solidFill>
            <a:srgbClr val="2D6A4F"/>
          </a:solidFill>
        </p:spPr>
        <p:txBody>
          <a:bodyPr wrap="square" rtlCol="0">
            <a:spAutoFit/>
          </a:bodyPr>
          <a:lstStyle/>
          <a:p>
            <a:pPr marL="285750" indent="-285750">
              <a:buFont typeface="Arial" panose="020B0604020202020204" pitchFamily="34" charset="0"/>
              <a:buChar char="•"/>
            </a:pPr>
            <a:r>
              <a:rPr lang="en-GB" sz="2000" dirty="0">
                <a:solidFill>
                  <a:schemeClr val="bg1"/>
                </a:solidFill>
              </a:rPr>
              <a:t>There are many reasons why we might remember a disaster like Grenfell.</a:t>
            </a:r>
          </a:p>
          <a:p>
            <a:pPr marL="285750" indent="-285750">
              <a:buFont typeface="Arial" panose="020B0604020202020204" pitchFamily="34" charset="0"/>
              <a:buChar char="•"/>
            </a:pPr>
            <a:r>
              <a:rPr lang="en-GB" sz="2000" dirty="0">
                <a:solidFill>
                  <a:schemeClr val="bg1"/>
                </a:solidFill>
              </a:rPr>
              <a:t>What can you think of? </a:t>
            </a:r>
          </a:p>
          <a:p>
            <a:pPr marL="285750" indent="-285750">
              <a:buFont typeface="Arial" panose="020B0604020202020204" pitchFamily="34" charset="0"/>
              <a:buChar char="•"/>
            </a:pPr>
            <a:r>
              <a:rPr lang="en-GB" sz="2000" dirty="0">
                <a:solidFill>
                  <a:schemeClr val="bg1"/>
                </a:solidFill>
              </a:rPr>
              <a:t>What is the purpose of a memorial for a disaster like Grenfell?</a:t>
            </a:r>
          </a:p>
        </p:txBody>
      </p:sp>
      <p:sp>
        <p:nvSpPr>
          <p:cNvPr id="10" name="TextBox 9">
            <a:extLst>
              <a:ext uri="{FF2B5EF4-FFF2-40B4-BE49-F238E27FC236}">
                <a16:creationId xmlns:a16="http://schemas.microsoft.com/office/drawing/2014/main" id="{515B006F-DC55-FDA8-3A15-F0D9F166D8E6}"/>
              </a:ext>
            </a:extLst>
          </p:cNvPr>
          <p:cNvSpPr txBox="1"/>
          <p:nvPr/>
        </p:nvSpPr>
        <p:spPr>
          <a:xfrm>
            <a:off x="3729162" y="3035662"/>
            <a:ext cx="5102747" cy="749141"/>
          </a:xfrm>
          <a:prstGeom prst="roundRect">
            <a:avLst/>
          </a:prstGeom>
          <a:solidFill>
            <a:schemeClr val="bg1"/>
          </a:solidFill>
          <a:ln>
            <a:solidFill>
              <a:srgbClr val="2D6A4F"/>
            </a:solidFill>
          </a:ln>
        </p:spPr>
        <p:txBody>
          <a:bodyPr wrap="square" rtlCol="0">
            <a:spAutoFit/>
          </a:bodyPr>
          <a:lstStyle/>
          <a:p>
            <a:pPr algn="ctr"/>
            <a:r>
              <a:rPr lang="en-GB" sz="1900" dirty="0"/>
              <a:t>This focuses on never forgetting the people who were harmed or what led to their suffering.</a:t>
            </a:r>
          </a:p>
        </p:txBody>
      </p:sp>
      <p:sp>
        <p:nvSpPr>
          <p:cNvPr id="11" name="TextBox 10">
            <a:extLst>
              <a:ext uri="{FF2B5EF4-FFF2-40B4-BE49-F238E27FC236}">
                <a16:creationId xmlns:a16="http://schemas.microsoft.com/office/drawing/2014/main" id="{0E8D7D5B-76C5-9255-D912-B3D242B4698F}"/>
              </a:ext>
            </a:extLst>
          </p:cNvPr>
          <p:cNvSpPr txBox="1"/>
          <p:nvPr/>
        </p:nvSpPr>
        <p:spPr>
          <a:xfrm>
            <a:off x="312091" y="3930482"/>
            <a:ext cx="5102747" cy="749141"/>
          </a:xfrm>
          <a:prstGeom prst="roundRect">
            <a:avLst/>
          </a:prstGeom>
          <a:solidFill>
            <a:schemeClr val="bg1"/>
          </a:solidFill>
          <a:ln>
            <a:solidFill>
              <a:srgbClr val="2D6A4F"/>
            </a:solidFill>
          </a:ln>
        </p:spPr>
        <p:txBody>
          <a:bodyPr wrap="square" rtlCol="0">
            <a:spAutoFit/>
          </a:bodyPr>
          <a:lstStyle/>
          <a:p>
            <a:pPr algn="ctr"/>
            <a:r>
              <a:rPr lang="en-GB" sz="1900" dirty="0"/>
              <a:t>This focuses on never allowing a tragedy like this to happen again to anyone else.</a:t>
            </a:r>
          </a:p>
        </p:txBody>
      </p:sp>
      <p:pic>
        <p:nvPicPr>
          <p:cNvPr id="13" name="Picture 12">
            <a:extLst>
              <a:ext uri="{FF2B5EF4-FFF2-40B4-BE49-F238E27FC236}">
                <a16:creationId xmlns:a16="http://schemas.microsoft.com/office/drawing/2014/main" id="{20ECAAD3-AF6D-CF58-A794-C6A5F4D55770}"/>
              </a:ext>
            </a:extLst>
          </p:cNvPr>
          <p:cNvPicPr>
            <a:picLocks noChangeAspect="1"/>
          </p:cNvPicPr>
          <p:nvPr/>
        </p:nvPicPr>
        <p:blipFill>
          <a:blip r:embed="rId3"/>
          <a:srcRect t="11122" b="9729"/>
          <a:stretch>
            <a:fillRect/>
          </a:stretch>
        </p:blipFill>
        <p:spPr>
          <a:xfrm>
            <a:off x="4776889" y="793589"/>
            <a:ext cx="4055020" cy="2141405"/>
          </a:xfrm>
          <a:prstGeom prst="rect">
            <a:avLst/>
          </a:prstGeom>
        </p:spPr>
      </p:pic>
    </p:spTree>
    <p:extLst>
      <p:ext uri="{BB962C8B-B14F-4D97-AF65-F5344CB8AC3E}">
        <p14:creationId xmlns:p14="http://schemas.microsoft.com/office/powerpoint/2010/main" val="22711866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C0CE85-1E76-E189-4CB2-9117C690B386}"/>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0D446B8B-F5FC-A142-F838-DD46A808059F}"/>
              </a:ext>
            </a:extLst>
          </p:cNvPr>
          <p:cNvSpPr/>
          <p:nvPr/>
        </p:nvSpPr>
        <p:spPr>
          <a:xfrm>
            <a:off x="242514" y="115294"/>
            <a:ext cx="8718605" cy="807058"/>
          </a:xfrm>
          <a:prstGeom prst="rect">
            <a:avLst/>
          </a:prstGeom>
          <a:noFill/>
          <a:ln/>
        </p:spPr>
        <p:txBody>
          <a:bodyPr wrap="square" lIns="0" tIns="0" rIns="0" bIns="0" rtlCol="0" anchor="ctr"/>
          <a:lstStyle/>
          <a:p>
            <a:pPr marL="0" indent="0">
              <a:buNone/>
            </a:pPr>
            <a:r>
              <a:rPr lang="en-US" sz="2800" b="1" dirty="0">
                <a:solidFill>
                  <a:srgbClr val="1B4332"/>
                </a:solidFill>
                <a:latin typeface="Georgia" pitchFamily="34" charset="0"/>
                <a:ea typeface="Georgia" pitchFamily="34" charset="-122"/>
                <a:cs typeface="Georgia" pitchFamily="34" charset="-120"/>
              </a:rPr>
              <a:t>How else might we remember Grenfell?</a:t>
            </a:r>
            <a:endParaRPr lang="en-US" sz="2800" dirty="0"/>
          </a:p>
        </p:txBody>
      </p:sp>
      <p:sp>
        <p:nvSpPr>
          <p:cNvPr id="19" name="Shape 13">
            <a:extLst>
              <a:ext uri="{FF2B5EF4-FFF2-40B4-BE49-F238E27FC236}">
                <a16:creationId xmlns:a16="http://schemas.microsoft.com/office/drawing/2014/main" id="{F964CC46-7901-2C4F-8213-2C923CC76DAE}"/>
              </a:ext>
            </a:extLst>
          </p:cNvPr>
          <p:cNvSpPr/>
          <p:nvPr/>
        </p:nvSpPr>
        <p:spPr>
          <a:xfrm>
            <a:off x="0" y="4892040"/>
            <a:ext cx="9144000" cy="251460"/>
          </a:xfrm>
          <a:prstGeom prst="rect">
            <a:avLst/>
          </a:prstGeom>
          <a:solidFill>
            <a:srgbClr val="2D6A4F"/>
          </a:solidFill>
          <a:ln/>
        </p:spPr>
        <p:txBody>
          <a:bodyPr/>
          <a:lstStyle/>
          <a:p>
            <a:endParaRPr lang="en-GB"/>
          </a:p>
        </p:txBody>
      </p:sp>
      <p:sp>
        <p:nvSpPr>
          <p:cNvPr id="8" name="TextBox 7">
            <a:extLst>
              <a:ext uri="{FF2B5EF4-FFF2-40B4-BE49-F238E27FC236}">
                <a16:creationId xmlns:a16="http://schemas.microsoft.com/office/drawing/2014/main" id="{760C76CD-5C8C-965E-A8AB-2219531D4C0D}"/>
              </a:ext>
            </a:extLst>
          </p:cNvPr>
          <p:cNvSpPr txBox="1"/>
          <p:nvPr/>
        </p:nvSpPr>
        <p:spPr>
          <a:xfrm>
            <a:off x="212697" y="922352"/>
            <a:ext cx="4389119" cy="3847862"/>
          </a:xfrm>
          <a:prstGeom prst="roundRect">
            <a:avLst/>
          </a:prstGeom>
          <a:solidFill>
            <a:srgbClr val="2D6A4F"/>
          </a:solidFill>
        </p:spPr>
        <p:txBody>
          <a:bodyPr wrap="square" rtlCol="0">
            <a:spAutoFit/>
          </a:bodyPr>
          <a:lstStyle/>
          <a:p>
            <a:pPr marL="285750" indent="-285750">
              <a:buFont typeface="Arial" panose="020B0604020202020204" pitchFamily="34" charset="0"/>
              <a:buChar char="•"/>
            </a:pPr>
            <a:r>
              <a:rPr lang="en-GB" sz="2000" dirty="0">
                <a:solidFill>
                  <a:schemeClr val="bg1"/>
                </a:solidFill>
              </a:rPr>
              <a:t>What do you think would be a good way to remember Grenfell?</a:t>
            </a:r>
          </a:p>
          <a:p>
            <a:pPr marL="285750" indent="-285750">
              <a:buFont typeface="Arial" panose="020B0604020202020204" pitchFamily="34" charset="0"/>
              <a:buChar char="•"/>
            </a:pPr>
            <a:r>
              <a:rPr lang="en-GB" sz="2000" dirty="0">
                <a:solidFill>
                  <a:schemeClr val="bg1"/>
                </a:solidFill>
              </a:rPr>
              <a:t>Working in pairs or small groups, discuss how you might memorialise Grenfell.</a:t>
            </a:r>
          </a:p>
          <a:p>
            <a:pPr marL="285750" indent="-285750">
              <a:buFont typeface="Arial" panose="020B0604020202020204" pitchFamily="34" charset="0"/>
              <a:buChar char="•"/>
            </a:pPr>
            <a:r>
              <a:rPr lang="en-GB" sz="2000" dirty="0">
                <a:solidFill>
                  <a:schemeClr val="bg1"/>
                </a:solidFill>
              </a:rPr>
              <a:t>You might link this to </a:t>
            </a:r>
            <a:r>
              <a:rPr lang="en-GB" sz="2000" i="1" dirty="0">
                <a:solidFill>
                  <a:schemeClr val="bg1"/>
                </a:solidFill>
              </a:rPr>
              <a:t>never forget</a:t>
            </a:r>
            <a:r>
              <a:rPr lang="en-GB" sz="2000" dirty="0">
                <a:solidFill>
                  <a:schemeClr val="bg1"/>
                </a:solidFill>
              </a:rPr>
              <a:t> or </a:t>
            </a:r>
            <a:r>
              <a:rPr lang="en-GB" sz="2000" i="1" dirty="0">
                <a:solidFill>
                  <a:schemeClr val="bg1"/>
                </a:solidFill>
              </a:rPr>
              <a:t>never again </a:t>
            </a:r>
            <a:r>
              <a:rPr lang="en-GB" sz="2000" dirty="0">
                <a:solidFill>
                  <a:schemeClr val="bg1"/>
                </a:solidFill>
              </a:rPr>
              <a:t>or both.</a:t>
            </a:r>
          </a:p>
          <a:p>
            <a:pPr marL="285750" indent="-285750">
              <a:buFont typeface="Arial" panose="020B0604020202020204" pitchFamily="34" charset="0"/>
              <a:buChar char="•"/>
            </a:pPr>
            <a:r>
              <a:rPr lang="en-GB" sz="2000" dirty="0">
                <a:solidFill>
                  <a:schemeClr val="bg1"/>
                </a:solidFill>
              </a:rPr>
              <a:t>As you do this, think about why this would be a good way to remember or memorialise the fire.</a:t>
            </a:r>
          </a:p>
        </p:txBody>
      </p:sp>
      <p:pic>
        <p:nvPicPr>
          <p:cNvPr id="5" name="Picture 4">
            <a:extLst>
              <a:ext uri="{FF2B5EF4-FFF2-40B4-BE49-F238E27FC236}">
                <a16:creationId xmlns:a16="http://schemas.microsoft.com/office/drawing/2014/main" id="{B825B911-9335-119B-196C-FA0528DD4D64}"/>
              </a:ext>
            </a:extLst>
          </p:cNvPr>
          <p:cNvPicPr>
            <a:picLocks noChangeAspect="1"/>
          </p:cNvPicPr>
          <p:nvPr/>
        </p:nvPicPr>
        <p:blipFill>
          <a:blip r:embed="rId3"/>
          <a:stretch>
            <a:fillRect/>
          </a:stretch>
        </p:blipFill>
        <p:spPr>
          <a:xfrm>
            <a:off x="4786684" y="1044178"/>
            <a:ext cx="4094793" cy="2303321"/>
          </a:xfrm>
          <a:prstGeom prst="rect">
            <a:avLst/>
          </a:prstGeom>
        </p:spPr>
      </p:pic>
      <p:sp>
        <p:nvSpPr>
          <p:cNvPr id="6" name="TextBox 5">
            <a:extLst>
              <a:ext uri="{FF2B5EF4-FFF2-40B4-BE49-F238E27FC236}">
                <a16:creationId xmlns:a16="http://schemas.microsoft.com/office/drawing/2014/main" id="{30A0E8A4-FED0-EE12-6917-0348D65008B1}"/>
              </a:ext>
            </a:extLst>
          </p:cNvPr>
          <p:cNvSpPr txBox="1"/>
          <p:nvPr/>
        </p:nvSpPr>
        <p:spPr>
          <a:xfrm>
            <a:off x="4718167" y="3442191"/>
            <a:ext cx="4213136" cy="1328023"/>
          </a:xfrm>
          <a:prstGeom prst="roundRect">
            <a:avLst/>
          </a:prstGeom>
          <a:noFill/>
          <a:ln>
            <a:solidFill>
              <a:srgbClr val="2D6A4F"/>
            </a:solidFill>
          </a:ln>
        </p:spPr>
        <p:txBody>
          <a:bodyPr wrap="square" rtlCol="0">
            <a:spAutoFit/>
          </a:bodyPr>
          <a:lstStyle/>
          <a:p>
            <a:pPr algn="ctr"/>
            <a:r>
              <a:rPr lang="en-GB" dirty="0"/>
              <a:t>This picture comes from the Grenfell Education Meeting with community members, which was part of the Grenfell Curriculum Project</a:t>
            </a:r>
          </a:p>
        </p:txBody>
      </p:sp>
    </p:spTree>
    <p:extLst>
      <p:ext uri="{BB962C8B-B14F-4D97-AF65-F5344CB8AC3E}">
        <p14:creationId xmlns:p14="http://schemas.microsoft.com/office/powerpoint/2010/main" val="12507202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50470BE42071B41813AD48BBAFAB4B5" ma:contentTypeVersion="15" ma:contentTypeDescription="Create a new document." ma:contentTypeScope="" ma:versionID="1fabfb87e185ca09349be5f20520be7f">
  <xsd:schema xmlns:xsd="http://www.w3.org/2001/XMLSchema" xmlns:xs="http://www.w3.org/2001/XMLSchema" xmlns:p="http://schemas.microsoft.com/office/2006/metadata/properties" xmlns:ns3="8abf2c63-bf4d-4de9-b096-baf698bc2d86" xmlns:ns4="0c4559a5-1108-454f-8d9d-9538f6f21a4f" targetNamespace="http://schemas.microsoft.com/office/2006/metadata/properties" ma:root="true" ma:fieldsID="d505cd65922190bbe36a81c618c574cd" ns3:_="" ns4:_="">
    <xsd:import namespace="8abf2c63-bf4d-4de9-b096-baf698bc2d86"/>
    <xsd:import namespace="0c4559a5-1108-454f-8d9d-9538f6f21a4f"/>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SearchProperties" minOccurs="0"/>
                <xsd:element ref="ns3:MediaServiceDateTaken" minOccurs="0"/>
                <xsd:element ref="ns3:MediaServiceSystemTags" minOccurs="0"/>
                <xsd:element ref="ns3:MediaServiceOCR" minOccurs="0"/>
                <xsd:element ref="ns3:MediaServiceGenerationTime" minOccurs="0"/>
                <xsd:element ref="ns3:MediaServiceEventHashCode" minOccurs="0"/>
                <xsd:element ref="ns3:MediaLengthInSecond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bf2c63-bf4d-4de9-b096-baf698bc2d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c4559a5-1108-454f-8d9d-9538f6f21a4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8abf2c63-bf4d-4de9-b096-baf698bc2d86" xsi:nil="true"/>
  </documentManagement>
</p:properties>
</file>

<file path=customXml/itemProps1.xml><?xml version="1.0" encoding="utf-8"?>
<ds:datastoreItem xmlns:ds="http://schemas.openxmlformats.org/officeDocument/2006/customXml" ds:itemID="{8A6129AD-DB9C-4523-9185-E05C59FF6DB3}">
  <ds:schemaRefs>
    <ds:schemaRef ds:uri="http://schemas.microsoft.com/sharepoint/v3/contenttype/forms"/>
  </ds:schemaRefs>
</ds:datastoreItem>
</file>

<file path=customXml/itemProps2.xml><?xml version="1.0" encoding="utf-8"?>
<ds:datastoreItem xmlns:ds="http://schemas.openxmlformats.org/officeDocument/2006/customXml" ds:itemID="{4039020C-91A7-49C7-A79A-937F0AF2A4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abf2c63-bf4d-4de9-b096-baf698bc2d86"/>
    <ds:schemaRef ds:uri="0c4559a5-1108-454f-8d9d-9538f6f21a4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05D97B0-DAB5-431E-982D-034BF2664CBD}">
  <ds:schemaRefs>
    <ds:schemaRef ds:uri="http://www.w3.org/XML/1998/namespace"/>
    <ds:schemaRef ds:uri="0c4559a5-1108-454f-8d9d-9538f6f21a4f"/>
    <ds:schemaRef ds:uri="http://schemas.microsoft.com/office/2006/documentManagement/types"/>
    <ds:schemaRef ds:uri="8abf2c63-bf4d-4de9-b096-baf698bc2d86"/>
    <ds:schemaRef ds:uri="http://purl.org/dc/terms/"/>
    <ds:schemaRef ds:uri="http://purl.org/dc/dcmitype/"/>
    <ds:schemaRef ds:uri="http://schemas.microsoft.com/office/2006/metadata/properties"/>
    <ds:schemaRef ds:uri="http://schemas.microsoft.com/office/infopath/2007/PartnerControls"/>
    <ds:schemaRef ds:uri="http://schemas.openxmlformats.org/package/2006/metadata/core-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699</TotalTime>
  <Words>1686</Words>
  <Application>Microsoft Office PowerPoint</Application>
  <PresentationFormat>On-screen Show (16:9)</PresentationFormat>
  <Paragraphs>141</Paragraphs>
  <Slides>10</Slides>
  <Notes>10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Georgia</vt:lpstr>
      <vt:lpstr>Calibri</vt:lpstr>
      <vt:lpstr>Trebuchet MS</vt:lpstr>
      <vt:lpstr>Playfair Display ExtraBold</vt:lpstr>
      <vt:lpstr>Arial</vt:lpstr>
      <vt:lpstr>Aptos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Mutual Aid, Community and Justice after Grenfell</dc:title>
  <dc:subject>PptxGenJS Presentation</dc:subject>
  <dc:creator>Grenfell Citizenship Lesson</dc:creator>
  <cp:lastModifiedBy>Jonny Tridgell</cp:lastModifiedBy>
  <cp:revision>3</cp:revision>
  <dcterms:created xsi:type="dcterms:W3CDTF">2026-02-07T08:33:08Z</dcterms:created>
  <dcterms:modified xsi:type="dcterms:W3CDTF">2026-08-24T09:12:27Z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0x010100F50470BE42071B41813AD48BBAFAB4B5</vt:lpwstr>
  </property>
</Properties>
</file>