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notesMasterIdLst>
    <p:notesMasterId r:id="rId16"/>
  </p:notesMasterIdLst>
  <p:sldIdLst>
    <p:sldId id="290" r:id="rId5"/>
    <p:sldId id="256" r:id="rId6"/>
    <p:sldId id="278" r:id="rId7"/>
    <p:sldId id="268" r:id="rId8"/>
    <p:sldId id="264" r:id="rId9"/>
    <p:sldId id="281" r:id="rId10"/>
    <p:sldId id="282" r:id="rId11"/>
    <p:sldId id="289" r:id="rId12"/>
    <p:sldId id="284" r:id="rId13"/>
    <p:sldId id="285" r:id="rId14"/>
    <p:sldId id="287" r:id="rId15"/>
  </p:sldIdLst>
  <p:sldSz cx="9144000" cy="5143500" type="screen16x9"/>
  <p:notesSz cx="5143500" cy="9144000"/>
  <p:embeddedFontLst>
    <p:embeddedFont>
      <p:font typeface="Georgia" panose="02040502050405020303" pitchFamily="18" charset="0"/>
      <p:regular r:id="rId17"/>
      <p:bold r:id="rId18"/>
      <p:italic r:id="rId19"/>
      <p:boldItalic r:id="rId20"/>
    </p:embeddedFont>
    <p:embeddedFont>
      <p:font typeface="Playfair Display ExtraBold" panose="020B0604020202020204" charset="0"/>
      <p:bold r:id="rId21"/>
      <p:boldItalic r:id="rId22"/>
    </p:embeddedFont>
    <p:embeddedFont>
      <p:font typeface="Trebuchet MS" panose="020B0603020202020204" pitchFamily="34" charset="0"/>
      <p:regular r:id="rId23"/>
      <p:bold r:id="rId24"/>
      <p:italic r:id="rId25"/>
      <p:boldItalic r:id="rId26"/>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8F5"/>
    <a:srgbClr val="2D6A4F"/>
    <a:srgbClr val="E8F5EE"/>
    <a:srgbClr val="2D9B6E"/>
    <a:srgbClr val="3CC88A"/>
    <a:srgbClr val="1B3C2D"/>
    <a:srgbClr val="1432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9C0415-F6CA-4328-9162-E8FD9B73E18D}" v="7" dt="2026-08-24T09:04:45.4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2039" autoAdjust="0"/>
  </p:normalViewPr>
  <p:slideViewPr>
    <p:cSldViewPr snapToGrid="0" snapToObjects="1">
      <p:cViewPr varScale="1">
        <p:scale>
          <a:sx n="100" d="100"/>
          <a:sy n="100" d="100"/>
        </p:scale>
        <p:origin x="84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3.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ny Tridgell" userId="ef75e1c0-555f-484c-b20b-0bc6b4573af1" providerId="ADAL" clId="{B30521F8-359D-48BD-A8FE-CBC929E01B6F}"/>
    <pc:docChg chg="undo redo custSel addSld delSld modSld sldOrd">
      <pc:chgData name="Jonny Tridgell" userId="ef75e1c0-555f-484c-b20b-0bc6b4573af1" providerId="ADAL" clId="{B30521F8-359D-48BD-A8FE-CBC929E01B6F}" dt="2026-08-24T09:13:39.886" v="19748" actId="114"/>
      <pc:docMkLst>
        <pc:docMk/>
      </pc:docMkLst>
      <pc:sldChg chg="modNotesTx">
        <pc:chgData name="Jonny Tridgell" userId="ef75e1c0-555f-484c-b20b-0bc6b4573af1" providerId="ADAL" clId="{B30521F8-359D-48BD-A8FE-CBC929E01B6F}" dt="2026-08-24T09:13:39.886" v="19748" actId="114"/>
        <pc:sldMkLst>
          <pc:docMk/>
          <pc:sldMk cId="2271186638" sldId="281"/>
        </pc:sldMkLst>
      </pc:sldChg>
      <pc:sldChg chg="modSp mod modNotesTx">
        <pc:chgData name="Jonny Tridgell" userId="ef75e1c0-555f-484c-b20b-0bc6b4573af1" providerId="ADAL" clId="{B30521F8-359D-48BD-A8FE-CBC929E01B6F}" dt="2026-08-24T09:06:51.527" v="19551" actId="20577"/>
        <pc:sldMkLst>
          <pc:docMk/>
          <pc:sldMk cId="1945986954" sldId="284"/>
        </pc:sldMkLst>
        <pc:spChg chg="mod ord">
          <ac:chgData name="Jonny Tridgell" userId="ef75e1c0-555f-484c-b20b-0bc6b4573af1" providerId="ADAL" clId="{B30521F8-359D-48BD-A8FE-CBC929E01B6F}" dt="2026-08-24T09:05:33.491" v="19279" actId="20577"/>
          <ac:spMkLst>
            <pc:docMk/>
            <pc:sldMk cId="1945986954" sldId="284"/>
            <ac:spMk id="7" creationId="{51114399-7C8B-25E3-BC4E-A80DE0D1E4AF}"/>
          </ac:spMkLst>
        </pc:spChg>
      </pc:sldChg>
      <pc:sldChg chg="modSp add del mod setBg modNotesTx">
        <pc:chgData name="Jonny Tridgell" userId="ef75e1c0-555f-484c-b20b-0bc6b4573af1" providerId="ADAL" clId="{B30521F8-359D-48BD-A8FE-CBC929E01B6F}" dt="2026-08-24T09:01:54.690" v="19273" actId="20577"/>
        <pc:sldMkLst>
          <pc:docMk/>
          <pc:sldMk cId="0" sldId="290"/>
        </pc:sldMkLst>
        <pc:spChg chg="mod">
          <ac:chgData name="Jonny Tridgell" userId="ef75e1c0-555f-484c-b20b-0bc6b4573af1" providerId="ADAL" clId="{B30521F8-359D-48BD-A8FE-CBC929E01B6F}" dt="2026-08-24T09:01:11.079" v="19108" actId="20577"/>
          <ac:spMkLst>
            <pc:docMk/>
            <pc:sldMk cId="0" sldId="290"/>
            <ac:spMk id="4" creationId="{00000000-0000-0000-0000-000000000000}"/>
          </ac:spMkLst>
        </pc:spChg>
        <pc:spChg chg="mod">
          <ac:chgData name="Jonny Tridgell" userId="ef75e1c0-555f-484c-b20b-0bc6b4573af1" providerId="ADAL" clId="{B30521F8-359D-48BD-A8FE-CBC929E01B6F}" dt="2026-08-24T09:01:46.261" v="19232" actId="20577"/>
          <ac:spMkLst>
            <pc:docMk/>
            <pc:sldMk cId="0" sldId="290"/>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5135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ittukgroup.co.uk/grenfell-tower-london-w11-1tq-regeneration-project/"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Teachers may wish to hide this slide, as it will prejudice how students approach the ‘do now activity’ on the next slide.</a:t>
            </a: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0BA68-DFA5-C979-8CA1-5D7A2C4AB0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0BD52E-1F4E-F0F2-6190-8CD29B55C90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D09E231-ABDF-A8B8-D551-DB02A0E764DE}"/>
              </a:ext>
            </a:extLst>
          </p:cNvPr>
          <p:cNvSpPr>
            <a:spLocks noGrp="1"/>
          </p:cNvSpPr>
          <p:nvPr>
            <p:ph type="body" idx="1"/>
          </p:nvPr>
        </p:nvSpPr>
        <p:spPr/>
        <p:txBody>
          <a:bodyPr/>
          <a:lstStyle/>
          <a:p>
            <a:r>
              <a:rPr lang="en-US" b="1" dirty="0"/>
              <a:t>TIME: 15 minutes, including reading time.</a:t>
            </a:r>
          </a:p>
          <a:p>
            <a:endParaRPr lang="en-US" b="1" dirty="0"/>
          </a:p>
          <a:p>
            <a:r>
              <a:rPr lang="en-US" dirty="0"/>
              <a:t>Teachers may choose to read this as a class (this may be useful in order to define some difficult words or concepts) or to allow students to read silently or in pairs. This will depend on the reading ability of the class. Similarly, while these questions are posed for reflection, teachers may choose to have students answer all or some of them in writing. </a:t>
            </a:r>
          </a:p>
        </p:txBody>
      </p:sp>
      <p:sp>
        <p:nvSpPr>
          <p:cNvPr id="4" name="Slide Number Placeholder 3">
            <a:extLst>
              <a:ext uri="{FF2B5EF4-FFF2-40B4-BE49-F238E27FC236}">
                <a16:creationId xmlns:a16="http://schemas.microsoft.com/office/drawing/2014/main" id="{36C7A72B-20AB-CA22-625B-BC64D7FE4914}"/>
              </a:ext>
            </a:extLst>
          </p:cNvPr>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3897463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DDB6F-9B71-A276-25EA-053B5DD69F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F9B197-4EF3-4543-5950-82EB2D340C7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0821C4C-D230-A0F5-D87B-44D41C2776ED}"/>
              </a:ext>
            </a:extLst>
          </p:cNvPr>
          <p:cNvSpPr>
            <a:spLocks noGrp="1"/>
          </p:cNvSpPr>
          <p:nvPr>
            <p:ph type="body" idx="1"/>
          </p:nvPr>
        </p:nvSpPr>
        <p:spPr/>
        <p:txBody>
          <a:bodyPr/>
          <a:lstStyle/>
          <a:p>
            <a:r>
              <a:rPr lang="en-US" b="1" dirty="0"/>
              <a:t>TIME: 3 minutes to check in</a:t>
            </a:r>
          </a:p>
          <a:p>
            <a:endParaRPr lang="en-US" dirty="0"/>
          </a:p>
          <a:p>
            <a:r>
              <a:rPr lang="en-US" dirty="0"/>
              <a:t>Use thumb-o-meter with the whole class. If needed, remind students of additional support available to them if they need it.</a:t>
            </a:r>
          </a:p>
        </p:txBody>
      </p:sp>
      <p:sp>
        <p:nvSpPr>
          <p:cNvPr id="4" name="Slide Number Placeholder 3">
            <a:extLst>
              <a:ext uri="{FF2B5EF4-FFF2-40B4-BE49-F238E27FC236}">
                <a16:creationId xmlns:a16="http://schemas.microsoft.com/office/drawing/2014/main" id="{412640AB-63C6-E2C2-B3EA-6FE06807E660}"/>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80593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b="1" dirty="0"/>
              <a:t>TIME:13 minutes</a:t>
            </a:r>
            <a:r>
              <a:rPr lang="en-US" dirty="0"/>
              <a:t>, including settling time.</a:t>
            </a:r>
          </a:p>
          <a:p>
            <a:endParaRPr lang="en-US" dirty="0"/>
          </a:p>
          <a:p>
            <a:r>
              <a:rPr lang="en-US" dirty="0"/>
              <a:t>This image is taken from </a:t>
            </a:r>
            <a:r>
              <a:rPr lang="en-US" dirty="0">
                <a:hlinkClick r:id="rId3"/>
              </a:rPr>
              <a:t>Grenfell Tower, London, W11 1TQ – Regeneration Project – WITT UK Group</a:t>
            </a:r>
            <a:r>
              <a:rPr lang="en-US" dirty="0"/>
              <a:t>, which describes the regeneration project in 2016. WITT were involved in the refurbishment of Grenfell.</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AEED0-8F16-A2CE-0A17-243C6B482D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D59694-6871-BF8C-6EBC-FC2831D2103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EFD3065-569D-E4B2-363C-5206AF3650C0}"/>
              </a:ext>
            </a:extLst>
          </p:cNvPr>
          <p:cNvSpPr>
            <a:spLocks noGrp="1"/>
          </p:cNvSpPr>
          <p:nvPr>
            <p:ph type="body" idx="1"/>
          </p:nvPr>
        </p:nvSpPr>
        <p:spPr/>
        <p:txBody>
          <a:bodyPr/>
          <a:lstStyle/>
          <a:p>
            <a:r>
              <a:rPr lang="en-US" b="1" dirty="0"/>
              <a:t>TIME: 2 minutes.</a:t>
            </a:r>
          </a:p>
          <a:p>
            <a:endParaRPr lang="en-US" b="1" dirty="0"/>
          </a:p>
          <a:p>
            <a:r>
              <a:rPr lang="en-US" dirty="0"/>
              <a:t>Students should write down today’s title. We will discuss the image on the left on Slide 5</a:t>
            </a:r>
          </a:p>
        </p:txBody>
      </p:sp>
      <p:sp>
        <p:nvSpPr>
          <p:cNvPr id="4" name="Slide Number Placeholder 3">
            <a:extLst>
              <a:ext uri="{FF2B5EF4-FFF2-40B4-BE49-F238E27FC236}">
                <a16:creationId xmlns:a16="http://schemas.microsoft.com/office/drawing/2014/main" id="{B819548A-12AA-D8E8-EE60-921B61C24B9A}"/>
              </a:ext>
            </a:extLst>
          </p:cNvPr>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289999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CC19-C8E7-E42F-3921-EE4DC9A345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C5969A-C8C5-0B13-D4E1-9B42D2D9AE6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F71E8520-2F0E-F7AB-A554-4D6FD9C1794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7 minutes.</a:t>
            </a:r>
          </a:p>
          <a:p>
            <a:endParaRPr lang="en-US" dirty="0"/>
          </a:p>
          <a:p>
            <a:r>
              <a:rPr lang="en-US" dirty="0"/>
              <a:t>Students should hear the objectives then discuss the key question in pairs, before feeding back. PSHE/Citizenship lessons may already have class rules in place for how to manage discussions that can be distressing, so teachers may wish to refer to these. However, if there are not set classroom rules, teachers should take time now to discuss why this might be distressing for some students and what support there is place to help manage this. This should also include references to wider support networks in the school and future check-ins. </a:t>
            </a:r>
          </a:p>
        </p:txBody>
      </p:sp>
      <p:sp>
        <p:nvSpPr>
          <p:cNvPr id="4" name="Slide Number Placeholder 3">
            <a:extLst>
              <a:ext uri="{FF2B5EF4-FFF2-40B4-BE49-F238E27FC236}">
                <a16:creationId xmlns:a16="http://schemas.microsoft.com/office/drawing/2014/main" id="{387F48C2-F496-77DF-D050-F88FC85BDF4E}"/>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8975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b="1" dirty="0"/>
              <a:t>TIME: 2 minutes</a:t>
            </a:r>
          </a:p>
          <a:p>
            <a:endParaRPr lang="en-US" dirty="0"/>
          </a:p>
          <a:p>
            <a:r>
              <a:rPr lang="en-US" dirty="0"/>
              <a:t>Teacher talk through this slide. This sets up for a discussion in Slide 5 / the next slide.</a:t>
            </a:r>
          </a:p>
          <a:p>
            <a:endParaRPr lang="en-US" dirty="0"/>
          </a:p>
          <a:p>
            <a:r>
              <a:rPr lang="en-US" dirty="0"/>
              <a:t>Source: https://grenfell.soton.ac.uk/</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024E9-83A2-7EF7-945A-288006F175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151E2A-55D6-34EA-B6F3-6FDC8BCAEC5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6BD3820-1CBA-3595-E87F-B51A924E5F23}"/>
              </a:ext>
            </a:extLst>
          </p:cNvPr>
          <p:cNvSpPr>
            <a:spLocks noGrp="1"/>
          </p:cNvSpPr>
          <p:nvPr>
            <p:ph type="body" idx="1"/>
          </p:nvPr>
        </p:nvSpPr>
        <p:spPr/>
        <p:txBody>
          <a:bodyPr/>
          <a:lstStyle/>
          <a:p>
            <a:r>
              <a:rPr lang="en-US" b="1" dirty="0"/>
              <a:t>TIME: 5 minutes.</a:t>
            </a:r>
          </a:p>
          <a:p>
            <a:endParaRPr lang="en-US" b="1" dirty="0"/>
          </a:p>
          <a:p>
            <a:r>
              <a:rPr lang="en-US" dirty="0"/>
              <a:t>Teacher-led slide, with a focus on representation. Brief discussion with class. Note that there are no wrong answers here.</a:t>
            </a:r>
          </a:p>
          <a:p>
            <a:endParaRPr lang="en-US" dirty="0"/>
          </a:p>
          <a:p>
            <a:r>
              <a:rPr lang="en-US" b="1" i="1" dirty="0"/>
              <a:t>Teachers are encouraged to warn students about looking up images or footage of the fire at home, as this will likely be distressing.</a:t>
            </a:r>
          </a:p>
          <a:p>
            <a:endParaRPr lang="en-US" dirty="0"/>
          </a:p>
          <a:p>
            <a:r>
              <a:rPr lang="en-US" dirty="0"/>
              <a:t>Source: https://grenfell.soton.ac.uk/</a:t>
            </a:r>
          </a:p>
        </p:txBody>
      </p:sp>
      <p:sp>
        <p:nvSpPr>
          <p:cNvPr id="4" name="Slide Number Placeholder 3">
            <a:extLst>
              <a:ext uri="{FF2B5EF4-FFF2-40B4-BE49-F238E27FC236}">
                <a16:creationId xmlns:a16="http://schemas.microsoft.com/office/drawing/2014/main" id="{86AB3FEE-699A-E8FF-6D99-BE514AF48984}"/>
              </a:ext>
            </a:extLst>
          </p:cNvPr>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713158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0D2A8-1F6C-7245-C975-10878D56CF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09EAF4-F606-DC7A-01F6-7B197F92AB4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313DC56-CBCF-5E6A-7842-A4182B32839A}"/>
              </a:ext>
            </a:extLst>
          </p:cNvPr>
          <p:cNvSpPr>
            <a:spLocks noGrp="1"/>
          </p:cNvSpPr>
          <p:nvPr>
            <p:ph type="body" idx="1"/>
          </p:nvPr>
        </p:nvSpPr>
        <p:spPr/>
        <p:txBody>
          <a:bodyPr/>
          <a:lstStyle/>
          <a:p>
            <a:r>
              <a:rPr lang="en-US" b="1" dirty="0"/>
              <a:t>TIME: 3 minutes.</a:t>
            </a:r>
          </a:p>
          <a:p>
            <a:endParaRPr lang="en-US" b="1" dirty="0"/>
          </a:p>
          <a:p>
            <a:r>
              <a:rPr lang="en-US" b="0" dirty="0"/>
              <a:t>Teacher-led slide. You may wish to show the map first and ask students if they recognise it as a map of London.</a:t>
            </a:r>
          </a:p>
        </p:txBody>
      </p:sp>
      <p:sp>
        <p:nvSpPr>
          <p:cNvPr id="4" name="Slide Number Placeholder 3">
            <a:extLst>
              <a:ext uri="{FF2B5EF4-FFF2-40B4-BE49-F238E27FC236}">
                <a16:creationId xmlns:a16="http://schemas.microsoft.com/office/drawing/2014/main" id="{2AC26735-9482-525E-2615-BA536690A6BA}"/>
              </a:ext>
            </a:extLst>
          </p:cNvPr>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783971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D29AC-A880-5B46-87FF-D61DABB836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1E4AA4-FDFC-0B45-3EAF-6EAC5833CFE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F54D605-8CFB-3FF2-8BCE-F2A481B5D67B}"/>
              </a:ext>
            </a:extLst>
          </p:cNvPr>
          <p:cNvSpPr>
            <a:spLocks noGrp="1"/>
          </p:cNvSpPr>
          <p:nvPr>
            <p:ph type="body" idx="1"/>
          </p:nvPr>
        </p:nvSpPr>
        <p:spPr/>
        <p:txBody>
          <a:bodyPr/>
          <a:lstStyle/>
          <a:p>
            <a:r>
              <a:rPr lang="en-US" b="1" dirty="0"/>
              <a:t>TIME: 5 minutes.</a:t>
            </a:r>
          </a:p>
          <a:p>
            <a:endParaRPr lang="en-US" b="1" dirty="0"/>
          </a:p>
          <a:p>
            <a:r>
              <a:rPr lang="en-US" dirty="0"/>
              <a:t>Teacher-led slide, setting up for next slide (Slide 8). This slide may need to be handled sensitively if students makes comments that are xenophobic or racist about the residents or the community. The teacher may wish to spend more time on this if needed.</a:t>
            </a:r>
          </a:p>
          <a:p>
            <a:endParaRPr lang="en-US" dirty="0"/>
          </a:p>
          <a:p>
            <a:r>
              <a:rPr lang="en-US" dirty="0"/>
              <a:t>Image source: https://www.bbc.co.uk/news/world-44395591 </a:t>
            </a:r>
          </a:p>
        </p:txBody>
      </p:sp>
      <p:sp>
        <p:nvSpPr>
          <p:cNvPr id="4" name="Slide Number Placeholder 3">
            <a:extLst>
              <a:ext uri="{FF2B5EF4-FFF2-40B4-BE49-F238E27FC236}">
                <a16:creationId xmlns:a16="http://schemas.microsoft.com/office/drawing/2014/main" id="{160B1067-5DF5-5ADD-8DB8-940F877CE8AA}"/>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34983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57D46-ABBF-F541-3138-F31C2C84C0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8B5C23-E281-59F5-D966-43EBB9F7EBB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755E234-2F84-F75C-45BC-2F6E2B087B01}"/>
              </a:ext>
            </a:extLst>
          </p:cNvPr>
          <p:cNvSpPr>
            <a:spLocks noGrp="1"/>
          </p:cNvSpPr>
          <p:nvPr>
            <p:ph type="body" idx="1"/>
          </p:nvPr>
        </p:nvSpPr>
        <p:spPr/>
        <p:txBody>
          <a:bodyPr/>
          <a:lstStyle/>
          <a:p>
            <a:r>
              <a:rPr lang="en-US" b="1" dirty="0"/>
              <a:t>TIME: 5 minutes. </a:t>
            </a:r>
            <a:endParaRPr lang="en-US" dirty="0"/>
          </a:p>
          <a:p>
            <a:endParaRPr lang="en-US" dirty="0"/>
          </a:p>
          <a:p>
            <a:r>
              <a:rPr lang="en-US" dirty="0"/>
              <a:t>There are many reasons that may come up in this discussion but do bear in mind that we will return to this in the next two lessons. Core concerns in this are the impact of racism, xenophobia, and classism, as well as a lack of regulatory oversight for landlords, drives to lower costs for councils </a:t>
            </a:r>
            <a:r>
              <a:rPr lang="en-US" dirty="0" err="1"/>
              <a:t>etc</a:t>
            </a:r>
            <a:r>
              <a:rPr lang="en-US" dirty="0"/>
              <a:t> through austerity measures (using this cladding saved the council around £300,000, for example, though it should be noted that this was done with malicious intent). We will also consider the impact of state cover-up in later lessons, linking this to other disasters like Hillsborough.</a:t>
            </a:r>
          </a:p>
          <a:p>
            <a:endParaRPr lang="en-US" dirty="0"/>
          </a:p>
          <a:p>
            <a:r>
              <a:rPr lang="en-US" dirty="0"/>
              <a:t>This should primarily be led by the teacher.</a:t>
            </a:r>
          </a:p>
        </p:txBody>
      </p:sp>
      <p:sp>
        <p:nvSpPr>
          <p:cNvPr id="4" name="Slide Number Placeholder 3">
            <a:extLst>
              <a:ext uri="{FF2B5EF4-FFF2-40B4-BE49-F238E27FC236}">
                <a16:creationId xmlns:a16="http://schemas.microsoft.com/office/drawing/2014/main" id="{84C561F8-A1CD-2AF3-0A0B-6321D1FA04AF}"/>
              </a:ext>
            </a:extLst>
          </p:cNvPr>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657808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theguardian.com/uk-news/2018/may/14/grenfell-the-71-victims-their-lives-loves-and-losses"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43225"/>
        </a:solidFill>
        <a:effectLst/>
      </p:bgPr>
    </p:bg>
    <p:spTree>
      <p:nvGrpSpPr>
        <p:cNvPr id="1" name=""/>
        <p:cNvGrpSpPr/>
        <p:nvPr/>
      </p:nvGrpSpPr>
      <p:grpSpPr>
        <a:xfrm>
          <a:off x="0" y="0"/>
          <a:ext cx="0" cy="0"/>
          <a:chOff x="0" y="0"/>
          <a:chExt cx="0" cy="0"/>
        </a:xfrm>
      </p:grpSpPr>
      <p:sp>
        <p:nvSpPr>
          <p:cNvPr id="2" name="Shape 0"/>
          <p:cNvSpPr/>
          <p:nvPr/>
        </p:nvSpPr>
        <p:spPr>
          <a:xfrm>
            <a:off x="0" y="0"/>
            <a:ext cx="109728" cy="5143500"/>
          </a:xfrm>
          <a:prstGeom prst="rect">
            <a:avLst/>
          </a:prstGeom>
          <a:solidFill>
            <a:srgbClr val="00A651"/>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ext 1"/>
          <p:cNvSpPr/>
          <p:nvPr/>
        </p:nvSpPr>
        <p:spPr>
          <a:xfrm>
            <a:off x="548639" y="2423160"/>
            <a:ext cx="7057469" cy="784683"/>
          </a:xfrm>
          <a:prstGeom prst="rect">
            <a:avLst/>
          </a:prstGeom>
          <a:noFill/>
          <a:ln/>
        </p:spPr>
        <p:txBody>
          <a:bodyPr wrap="square" rtlCol="0" anchor="ct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3400" b="1" i="0" u="none" strike="noStrike" kern="1200" cap="none" spc="0" normalizeH="0" baseline="0" noProof="0" dirty="0">
                <a:ln>
                  <a:noFill/>
                </a:ln>
                <a:solidFill>
                  <a:srgbClr val="FFFFFF"/>
                </a:solidFill>
                <a:effectLst/>
                <a:uLnTx/>
                <a:uFillTx/>
                <a:latin typeface="Georgia" pitchFamily="34" charset="0"/>
                <a:ea typeface="Georgia" pitchFamily="34" charset="-122"/>
                <a:cs typeface="Georgia" pitchFamily="34" charset="-120"/>
              </a:rPr>
              <a:t>Remembering Grenfell</a:t>
            </a:r>
          </a:p>
        </p:txBody>
      </p:sp>
      <p:sp>
        <p:nvSpPr>
          <p:cNvPr id="5" name="Text 2"/>
          <p:cNvSpPr/>
          <p:nvPr/>
        </p:nvSpPr>
        <p:spPr>
          <a:xfrm>
            <a:off x="548640" y="3162123"/>
            <a:ext cx="3657600" cy="457200"/>
          </a:xfrm>
          <a:prstGeom prst="rect">
            <a:avLst/>
          </a:prstGeom>
          <a:noFill/>
          <a:ln/>
        </p:spPr>
        <p:txBody>
          <a:bodyPr wrap="squar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52B788"/>
                </a:solidFill>
                <a:effectLst/>
                <a:uLnTx/>
                <a:uFillTx/>
                <a:latin typeface="Trebuchet MS" panose="020B0603020202020204" pitchFamily="34" charset="0"/>
                <a:ea typeface="Calibri" pitchFamily="34" charset="-122"/>
                <a:cs typeface="Calibri" pitchFamily="34" charset="-120"/>
              </a:rPr>
              <a:t>Lesson 1</a:t>
            </a:r>
          </a:p>
        </p:txBody>
      </p:sp>
      <p:sp>
        <p:nvSpPr>
          <p:cNvPr id="7" name="Shape 4"/>
          <p:cNvSpPr/>
          <p:nvPr/>
        </p:nvSpPr>
        <p:spPr>
          <a:xfrm>
            <a:off x="0" y="4892040"/>
            <a:ext cx="9144000" cy="251460"/>
          </a:xfrm>
          <a:prstGeom prst="rect">
            <a:avLst/>
          </a:prstGeom>
          <a:solidFill>
            <a:srgbClr val="2D6A4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2105FE6C-1D4C-4797-F89F-F579E614D654}"/>
              </a:ext>
            </a:extLst>
          </p:cNvPr>
          <p:cNvGrpSpPr/>
          <p:nvPr/>
        </p:nvGrpSpPr>
        <p:grpSpPr>
          <a:xfrm>
            <a:off x="7003112" y="106768"/>
            <a:ext cx="2029569" cy="632195"/>
            <a:chOff x="2542431" y="1333917"/>
            <a:chExt cx="2029569" cy="632195"/>
          </a:xfrm>
        </p:grpSpPr>
        <p:pic>
          <p:nvPicPr>
            <p:cNvPr id="6" name="Graphic 5">
              <a:extLst>
                <a:ext uri="{FF2B5EF4-FFF2-40B4-BE49-F238E27FC236}">
                  <a16:creationId xmlns:a16="http://schemas.microsoft.com/office/drawing/2014/main" id="{3C22D49C-082F-8A26-5595-680D0B530E7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42431" y="1333917"/>
              <a:ext cx="630141" cy="630141"/>
            </a:xfrm>
            <a:prstGeom prst="rect">
              <a:avLst/>
            </a:prstGeom>
          </p:spPr>
        </p:pic>
        <p:sp>
          <p:nvSpPr>
            <p:cNvPr id="8" name="TextBox 7">
              <a:extLst>
                <a:ext uri="{FF2B5EF4-FFF2-40B4-BE49-F238E27FC236}">
                  <a16:creationId xmlns:a16="http://schemas.microsoft.com/office/drawing/2014/main" id="{DBDB584B-6C0F-61E8-A5BF-AAA066730394}"/>
                </a:ext>
              </a:extLst>
            </p:cNvPr>
            <p:cNvSpPr txBox="1"/>
            <p:nvPr/>
          </p:nvSpPr>
          <p:spPr>
            <a:xfrm>
              <a:off x="3116911" y="1416731"/>
              <a:ext cx="1455089" cy="549381"/>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Playfair Display ExtraBold" pitchFamily="2" charset="0"/>
                  <a:ea typeface="+mn-ea"/>
                  <a:cs typeface="+mn-cs"/>
                </a:rPr>
                <a:t>The Grenfell </a:t>
              </a:r>
              <a:r>
                <a:rPr kumimoji="0" lang="en-GB" sz="1700" b="0" i="0" u="none" strike="noStrike" kern="1200" cap="none" spc="0" normalizeH="0" baseline="0" noProof="0" dirty="0">
                  <a:ln>
                    <a:noFill/>
                  </a:ln>
                  <a:solidFill>
                    <a:prstClr val="white"/>
                  </a:solidFill>
                  <a:effectLst/>
                  <a:uLnTx/>
                  <a:uFillTx/>
                  <a:latin typeface="Playfair Display ExtraBold" pitchFamily="2" charset="0"/>
                  <a:ea typeface="+mn-ea"/>
                  <a:cs typeface="+mn-cs"/>
                </a:rPr>
                <a:t>Curriculum</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AF8F5"/>
        </a:solidFill>
        <a:effectLst/>
      </p:bgPr>
    </p:bg>
    <p:spTree>
      <p:nvGrpSpPr>
        <p:cNvPr id="1" name="">
          <a:extLst>
            <a:ext uri="{FF2B5EF4-FFF2-40B4-BE49-F238E27FC236}">
              <a16:creationId xmlns:a16="http://schemas.microsoft.com/office/drawing/2014/main" id="{DB8E14FB-494E-AE82-8D13-3AC7FE027E1F}"/>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F964A246-CBCF-CE82-624D-4C0092C8BA13}"/>
              </a:ext>
            </a:extLst>
          </p:cNvPr>
          <p:cNvSpPr/>
          <p:nvPr/>
        </p:nvSpPr>
        <p:spPr>
          <a:xfrm>
            <a:off x="242515" y="115294"/>
            <a:ext cx="8770856" cy="807058"/>
          </a:xfrm>
          <a:prstGeom prst="rect">
            <a:avLst/>
          </a:prstGeom>
          <a:noFill/>
          <a:ln/>
        </p:spPr>
        <p:txBody>
          <a:bodyPr wrap="square" lIns="0" tIns="0" rIns="0" bIns="0" rtlCol="0" anchor="ctr"/>
          <a:lstStyle/>
          <a:p>
            <a:pPr marL="0" indent="0" algn="ctr">
              <a:buNone/>
            </a:pPr>
            <a:r>
              <a:rPr lang="en-US" sz="2800" b="1" dirty="0">
                <a:solidFill>
                  <a:srgbClr val="1B4332"/>
                </a:solidFill>
                <a:latin typeface="Georgia" pitchFamily="34" charset="0"/>
                <a:ea typeface="Georgia" pitchFamily="34" charset="-122"/>
                <a:cs typeface="Georgia" pitchFamily="34" charset="-120"/>
              </a:rPr>
              <a:t>Who were the victims of the Grenfell disaster?</a:t>
            </a:r>
            <a:endParaRPr lang="en-US" sz="2800" dirty="0"/>
          </a:p>
        </p:txBody>
      </p:sp>
      <p:sp>
        <p:nvSpPr>
          <p:cNvPr id="19" name="Shape 13">
            <a:extLst>
              <a:ext uri="{FF2B5EF4-FFF2-40B4-BE49-F238E27FC236}">
                <a16:creationId xmlns:a16="http://schemas.microsoft.com/office/drawing/2014/main" id="{D9395CD2-0362-F607-EB42-6BA418340B5D}"/>
              </a:ext>
            </a:extLst>
          </p:cNvPr>
          <p:cNvSpPr/>
          <p:nvPr/>
        </p:nvSpPr>
        <p:spPr>
          <a:xfrm>
            <a:off x="0" y="4892040"/>
            <a:ext cx="9144000" cy="251460"/>
          </a:xfrm>
          <a:prstGeom prst="rect">
            <a:avLst/>
          </a:prstGeom>
          <a:solidFill>
            <a:srgbClr val="2D6A4F"/>
          </a:solidFill>
          <a:ln/>
        </p:spPr>
        <p:txBody>
          <a:bodyPr/>
          <a:lstStyle/>
          <a:p>
            <a:endParaRPr lang="en-GB"/>
          </a:p>
        </p:txBody>
      </p:sp>
      <p:sp>
        <p:nvSpPr>
          <p:cNvPr id="7" name="TextBox 6">
            <a:extLst>
              <a:ext uri="{FF2B5EF4-FFF2-40B4-BE49-F238E27FC236}">
                <a16:creationId xmlns:a16="http://schemas.microsoft.com/office/drawing/2014/main" id="{64D07D76-716F-92C5-CD14-4CDA0D5D4F55}"/>
              </a:ext>
            </a:extLst>
          </p:cNvPr>
          <p:cNvSpPr txBox="1"/>
          <p:nvPr/>
        </p:nvSpPr>
        <p:spPr>
          <a:xfrm>
            <a:off x="342900" y="898207"/>
            <a:ext cx="8670471" cy="3477875"/>
          </a:xfrm>
          <a:prstGeom prst="rect">
            <a:avLst/>
          </a:prstGeom>
          <a:noFill/>
        </p:spPr>
        <p:txBody>
          <a:bodyPr wrap="square" rtlCol="0">
            <a:spAutoFit/>
          </a:bodyPr>
          <a:lstStyle/>
          <a:p>
            <a:pPr marL="285750" indent="-285750">
              <a:buFont typeface="Arial" panose="020B0604020202020204" pitchFamily="34" charset="0"/>
              <a:buChar char="•"/>
            </a:pPr>
            <a:r>
              <a:rPr lang="en-GB" sz="2200" dirty="0"/>
              <a:t>72 people were killed in the disaster.</a:t>
            </a:r>
          </a:p>
          <a:p>
            <a:pPr marL="285750" indent="-285750">
              <a:buFont typeface="Arial" panose="020B0604020202020204" pitchFamily="34" charset="0"/>
              <a:buChar char="•"/>
            </a:pPr>
            <a:r>
              <a:rPr lang="en-GB" sz="2200" dirty="0"/>
              <a:t>This article from </a:t>
            </a:r>
            <a:r>
              <a:rPr lang="en-GB" sz="2200" i="1" dirty="0"/>
              <a:t>The Guardian</a:t>
            </a:r>
            <a:r>
              <a:rPr lang="en-GB" sz="2200" dirty="0"/>
              <a:t> newspaper seeks to try and tell their story: </a:t>
            </a:r>
            <a:r>
              <a:rPr lang="en-US" sz="2200" dirty="0">
                <a:hlinkClick r:id="rId3"/>
              </a:rPr>
              <a:t>Grenfell: the 72 victims, their lives, loves and losses | Grenfell Tower fire | The Guardian</a:t>
            </a:r>
            <a:r>
              <a:rPr lang="en-US" sz="2200" dirty="0"/>
              <a:t>. </a:t>
            </a:r>
          </a:p>
          <a:p>
            <a:pPr marL="285750" indent="-285750">
              <a:buFont typeface="Arial" panose="020B0604020202020204" pitchFamily="34" charset="0"/>
              <a:buChar char="•"/>
            </a:pPr>
            <a:r>
              <a:rPr lang="en-US" sz="2200" dirty="0"/>
              <a:t>We are going to read this article together as a class.</a:t>
            </a:r>
          </a:p>
          <a:p>
            <a:pPr marL="285750" indent="-285750">
              <a:buFont typeface="Arial" panose="020B0604020202020204" pitchFamily="34" charset="0"/>
              <a:buChar char="•"/>
            </a:pPr>
            <a:r>
              <a:rPr lang="en-US" sz="2200" dirty="0"/>
              <a:t>As we go through, think about:</a:t>
            </a:r>
          </a:p>
          <a:p>
            <a:pPr marL="800100" lvl="1" indent="-342900">
              <a:buFont typeface="+mj-lt"/>
              <a:buAutoNum type="alphaLcParenR"/>
            </a:pPr>
            <a:r>
              <a:rPr lang="en-US" sz="2200" dirty="0"/>
              <a:t>Why the writer focuses on individual stories</a:t>
            </a:r>
          </a:p>
          <a:p>
            <a:pPr marL="800100" lvl="1" indent="-342900">
              <a:buFont typeface="+mj-lt"/>
              <a:buAutoNum type="alphaLcParenR"/>
            </a:pPr>
            <a:r>
              <a:rPr lang="en-US" sz="2200" dirty="0"/>
              <a:t>What this tells us about the people who died in Grenfell Tower</a:t>
            </a:r>
          </a:p>
          <a:p>
            <a:pPr marL="800100" lvl="1" indent="-342900">
              <a:buFont typeface="+mj-lt"/>
              <a:buAutoNum type="alphaLcParenR"/>
            </a:pPr>
            <a:r>
              <a:rPr lang="en-US" sz="2200" dirty="0"/>
              <a:t>What it might be like to read an article like this as a survivor</a:t>
            </a:r>
          </a:p>
          <a:p>
            <a:pPr marL="800100" lvl="1" indent="-342900">
              <a:buFont typeface="+mj-lt"/>
              <a:buAutoNum type="alphaLcParenR"/>
            </a:pPr>
            <a:r>
              <a:rPr lang="en-US" sz="2200" dirty="0"/>
              <a:t>Whether you think this is a useful source</a:t>
            </a:r>
            <a:endParaRPr lang="en-US" sz="2000" dirty="0"/>
          </a:p>
        </p:txBody>
      </p:sp>
      <p:sp>
        <p:nvSpPr>
          <p:cNvPr id="3" name="TextBox 2">
            <a:extLst>
              <a:ext uri="{FF2B5EF4-FFF2-40B4-BE49-F238E27FC236}">
                <a16:creationId xmlns:a16="http://schemas.microsoft.com/office/drawing/2014/main" id="{7DF72ECA-6D50-8408-FD67-DDBC77022615}"/>
              </a:ext>
            </a:extLst>
          </p:cNvPr>
          <p:cNvSpPr txBox="1"/>
          <p:nvPr/>
        </p:nvSpPr>
        <p:spPr>
          <a:xfrm>
            <a:off x="6861974" y="2075288"/>
            <a:ext cx="1939126" cy="1123712"/>
          </a:xfrm>
          <a:prstGeom prst="roundRect">
            <a:avLst/>
          </a:prstGeom>
          <a:solidFill>
            <a:srgbClr val="2D6A4F"/>
          </a:solidFill>
        </p:spPr>
        <p:txBody>
          <a:bodyPr wrap="square">
            <a:spAutoFit/>
          </a:bodyPr>
          <a:lstStyle/>
          <a:p>
            <a:pPr algn="ctr"/>
            <a:r>
              <a:rPr lang="en-GB" sz="2000" dirty="0">
                <a:solidFill>
                  <a:schemeClr val="bg1"/>
                </a:solidFill>
              </a:rPr>
              <a:t>What do you think about the article overall?</a:t>
            </a:r>
          </a:p>
        </p:txBody>
      </p:sp>
    </p:spTree>
    <p:extLst>
      <p:ext uri="{BB962C8B-B14F-4D97-AF65-F5344CB8AC3E}">
        <p14:creationId xmlns:p14="http://schemas.microsoft.com/office/powerpoint/2010/main" val="46012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39AF6-8E8D-03C7-0E6D-511ECD1F89F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C105CB85-5A27-F132-D30A-905AD69C96F5}"/>
              </a:ext>
            </a:extLst>
          </p:cNvPr>
          <p:cNvSpPr/>
          <p:nvPr/>
        </p:nvSpPr>
        <p:spPr>
          <a:xfrm>
            <a:off x="314695" y="186058"/>
            <a:ext cx="8229600" cy="5486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1B4332"/>
                </a:solidFill>
                <a:effectLst/>
                <a:uLnTx/>
                <a:uFillTx/>
                <a:latin typeface="Georgia" pitchFamily="34" charset="0"/>
                <a:ea typeface="Georgia" pitchFamily="34" charset="-122"/>
                <a:cs typeface="Georgia" pitchFamily="34" charset="-120"/>
              </a:rPr>
              <a:t>Learning objectives</a:t>
            </a:r>
          </a:p>
        </p:txBody>
      </p:sp>
      <p:sp>
        <p:nvSpPr>
          <p:cNvPr id="12" name="Shape 10">
            <a:extLst>
              <a:ext uri="{FF2B5EF4-FFF2-40B4-BE49-F238E27FC236}">
                <a16:creationId xmlns:a16="http://schemas.microsoft.com/office/drawing/2014/main" id="{0F71159A-7057-3BF2-F6F7-A2924FB14009}"/>
              </a:ext>
            </a:extLst>
          </p:cNvPr>
          <p:cNvSpPr/>
          <p:nvPr/>
        </p:nvSpPr>
        <p:spPr>
          <a:xfrm>
            <a:off x="0" y="4892040"/>
            <a:ext cx="9144000" cy="251460"/>
          </a:xfrm>
          <a:prstGeom prst="rect">
            <a:avLst/>
          </a:prstGeom>
          <a:solidFill>
            <a:srgbClr val="2D6A4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a:extLst>
              <a:ext uri="{FF2B5EF4-FFF2-40B4-BE49-F238E27FC236}">
                <a16:creationId xmlns:a16="http://schemas.microsoft.com/office/drawing/2014/main" id="{913773BE-A37D-43D5-631C-4C1231446604}"/>
              </a:ext>
            </a:extLst>
          </p:cNvPr>
          <p:cNvSpPr/>
          <p:nvPr/>
        </p:nvSpPr>
        <p:spPr>
          <a:xfrm>
            <a:off x="302821" y="735675"/>
            <a:ext cx="502920" cy="502920"/>
          </a:xfrm>
          <a:prstGeom prst="ellipse">
            <a:avLst/>
          </a:prstGeom>
          <a:solidFill>
            <a:srgbClr val="2D6A4F"/>
          </a:solidFill>
          <a:ln/>
        </p:spPr>
        <p:txBody>
          <a:bodyPr/>
          <a:lstStyle/>
          <a:p>
            <a:endParaRPr lang="en-GB" sz="2000"/>
          </a:p>
        </p:txBody>
      </p:sp>
      <p:sp>
        <p:nvSpPr>
          <p:cNvPr id="4" name="Text 2">
            <a:extLst>
              <a:ext uri="{FF2B5EF4-FFF2-40B4-BE49-F238E27FC236}">
                <a16:creationId xmlns:a16="http://schemas.microsoft.com/office/drawing/2014/main" id="{6178A75A-6A6D-99AA-3024-265B9579AC61}"/>
              </a:ext>
            </a:extLst>
          </p:cNvPr>
          <p:cNvSpPr/>
          <p:nvPr/>
        </p:nvSpPr>
        <p:spPr>
          <a:xfrm>
            <a:off x="302821" y="73567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01</a:t>
            </a:r>
            <a:endParaRPr lang="en-US" sz="2000" dirty="0"/>
          </a:p>
        </p:txBody>
      </p:sp>
      <p:sp>
        <p:nvSpPr>
          <p:cNvPr id="5" name="Text 3">
            <a:extLst>
              <a:ext uri="{FF2B5EF4-FFF2-40B4-BE49-F238E27FC236}">
                <a16:creationId xmlns:a16="http://schemas.microsoft.com/office/drawing/2014/main" id="{C951FD5D-D64F-7529-96CA-4F1ED4CEC277}"/>
              </a:ext>
            </a:extLst>
          </p:cNvPr>
          <p:cNvSpPr/>
          <p:nvPr/>
        </p:nvSpPr>
        <p:spPr>
          <a:xfrm>
            <a:off x="988621" y="71738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KNOW</a:t>
            </a:r>
            <a:endParaRPr lang="en-US" sz="2000" dirty="0">
              <a:solidFill>
                <a:srgbClr val="2D6A4F"/>
              </a:solidFill>
            </a:endParaRPr>
          </a:p>
        </p:txBody>
      </p:sp>
      <p:sp>
        <p:nvSpPr>
          <p:cNvPr id="7" name="Shape 5">
            <a:extLst>
              <a:ext uri="{FF2B5EF4-FFF2-40B4-BE49-F238E27FC236}">
                <a16:creationId xmlns:a16="http://schemas.microsoft.com/office/drawing/2014/main" id="{0618165E-BF96-84CC-DB27-094EB7EDEB4B}"/>
              </a:ext>
            </a:extLst>
          </p:cNvPr>
          <p:cNvSpPr/>
          <p:nvPr/>
        </p:nvSpPr>
        <p:spPr>
          <a:xfrm>
            <a:off x="302821" y="1650075"/>
            <a:ext cx="502920" cy="502920"/>
          </a:xfrm>
          <a:prstGeom prst="ellipse">
            <a:avLst/>
          </a:prstGeom>
          <a:solidFill>
            <a:srgbClr val="2D6A4F"/>
          </a:solidFill>
          <a:ln/>
        </p:spPr>
        <p:txBody>
          <a:bodyPr/>
          <a:lstStyle/>
          <a:p>
            <a:endParaRPr lang="en-GB" sz="2000" dirty="0"/>
          </a:p>
        </p:txBody>
      </p:sp>
      <p:sp>
        <p:nvSpPr>
          <p:cNvPr id="8" name="Text 6">
            <a:extLst>
              <a:ext uri="{FF2B5EF4-FFF2-40B4-BE49-F238E27FC236}">
                <a16:creationId xmlns:a16="http://schemas.microsoft.com/office/drawing/2014/main" id="{F93E5855-7D1D-2923-F6DD-C4B5B2E35B6C}"/>
              </a:ext>
            </a:extLst>
          </p:cNvPr>
          <p:cNvSpPr/>
          <p:nvPr/>
        </p:nvSpPr>
        <p:spPr>
          <a:xfrm>
            <a:off x="302821" y="165007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02</a:t>
            </a:r>
            <a:endParaRPr lang="en-US" sz="2000" dirty="0"/>
          </a:p>
        </p:txBody>
      </p:sp>
      <p:sp>
        <p:nvSpPr>
          <p:cNvPr id="9" name="Text 7">
            <a:extLst>
              <a:ext uri="{FF2B5EF4-FFF2-40B4-BE49-F238E27FC236}">
                <a16:creationId xmlns:a16="http://schemas.microsoft.com/office/drawing/2014/main" id="{08575109-C82E-381B-A38D-70E683324140}"/>
              </a:ext>
            </a:extLst>
          </p:cNvPr>
          <p:cNvSpPr/>
          <p:nvPr/>
        </p:nvSpPr>
        <p:spPr>
          <a:xfrm>
            <a:off x="988621" y="163178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UNDERSTAND</a:t>
            </a:r>
            <a:endParaRPr lang="en-US" sz="2000" dirty="0">
              <a:solidFill>
                <a:srgbClr val="2D6A4F"/>
              </a:solidFill>
            </a:endParaRPr>
          </a:p>
        </p:txBody>
      </p:sp>
      <p:sp>
        <p:nvSpPr>
          <p:cNvPr id="11" name="Shape 9">
            <a:extLst>
              <a:ext uri="{FF2B5EF4-FFF2-40B4-BE49-F238E27FC236}">
                <a16:creationId xmlns:a16="http://schemas.microsoft.com/office/drawing/2014/main" id="{055BBD09-F517-0D3E-1D56-FD6CE3094E6E}"/>
              </a:ext>
            </a:extLst>
          </p:cNvPr>
          <p:cNvSpPr/>
          <p:nvPr/>
        </p:nvSpPr>
        <p:spPr>
          <a:xfrm>
            <a:off x="302821" y="2564475"/>
            <a:ext cx="502920" cy="502920"/>
          </a:xfrm>
          <a:prstGeom prst="ellipse">
            <a:avLst/>
          </a:prstGeom>
          <a:solidFill>
            <a:srgbClr val="2D6A4F"/>
          </a:solidFill>
          <a:ln/>
        </p:spPr>
        <p:txBody>
          <a:bodyPr/>
          <a:lstStyle/>
          <a:p>
            <a:endParaRPr lang="en-GB" sz="2000"/>
          </a:p>
        </p:txBody>
      </p:sp>
      <p:sp>
        <p:nvSpPr>
          <p:cNvPr id="22" name="Text 10">
            <a:extLst>
              <a:ext uri="{FF2B5EF4-FFF2-40B4-BE49-F238E27FC236}">
                <a16:creationId xmlns:a16="http://schemas.microsoft.com/office/drawing/2014/main" id="{9A04FACA-8EA8-A322-8B77-1D847F110CCC}"/>
              </a:ext>
            </a:extLst>
          </p:cNvPr>
          <p:cNvSpPr/>
          <p:nvPr/>
        </p:nvSpPr>
        <p:spPr>
          <a:xfrm>
            <a:off x="302821" y="256447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03</a:t>
            </a:r>
            <a:endParaRPr lang="en-US" sz="2000" dirty="0"/>
          </a:p>
        </p:txBody>
      </p:sp>
      <p:sp>
        <p:nvSpPr>
          <p:cNvPr id="24" name="Text 11">
            <a:extLst>
              <a:ext uri="{FF2B5EF4-FFF2-40B4-BE49-F238E27FC236}">
                <a16:creationId xmlns:a16="http://schemas.microsoft.com/office/drawing/2014/main" id="{E4C6F02D-8305-D68E-A8DC-DE11E76CE6B1}"/>
              </a:ext>
            </a:extLst>
          </p:cNvPr>
          <p:cNvSpPr/>
          <p:nvPr/>
        </p:nvSpPr>
        <p:spPr>
          <a:xfrm>
            <a:off x="988621" y="254618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rPr>
              <a:t>REFLECT</a:t>
            </a:r>
            <a:endParaRPr lang="en-US" sz="2000" dirty="0">
              <a:solidFill>
                <a:srgbClr val="2D6A4F"/>
              </a:solidFill>
            </a:endParaRPr>
          </a:p>
        </p:txBody>
      </p:sp>
      <p:sp>
        <p:nvSpPr>
          <p:cNvPr id="31" name="TextBox 30">
            <a:extLst>
              <a:ext uri="{FF2B5EF4-FFF2-40B4-BE49-F238E27FC236}">
                <a16:creationId xmlns:a16="http://schemas.microsoft.com/office/drawing/2014/main" id="{97941A72-0679-4423-A547-7736A16A1317}"/>
              </a:ext>
            </a:extLst>
          </p:cNvPr>
          <p:cNvSpPr txBox="1"/>
          <p:nvPr/>
        </p:nvSpPr>
        <p:spPr>
          <a:xfrm>
            <a:off x="988621" y="1044225"/>
            <a:ext cx="7543800" cy="307777"/>
          </a:xfrm>
          <a:prstGeom prst="rect">
            <a:avLst/>
          </a:prstGeom>
          <a:noFill/>
        </p:spPr>
        <p:txBody>
          <a:bodyPr wrap="square" lIns="0" tIns="0" rIns="0" bIns="0" rtlCol="0">
            <a:spAutoFit/>
          </a:bodyPr>
          <a:lstStyle/>
          <a:p>
            <a:r>
              <a:rPr lang="en-GB" sz="2000" dirty="0"/>
              <a:t>about the Grenfell community</a:t>
            </a:r>
          </a:p>
        </p:txBody>
      </p:sp>
      <p:sp>
        <p:nvSpPr>
          <p:cNvPr id="32" name="TextBox 31">
            <a:extLst>
              <a:ext uri="{FF2B5EF4-FFF2-40B4-BE49-F238E27FC236}">
                <a16:creationId xmlns:a16="http://schemas.microsoft.com/office/drawing/2014/main" id="{C28B32F8-0248-0B82-E50B-76890F6E8430}"/>
              </a:ext>
            </a:extLst>
          </p:cNvPr>
          <p:cNvSpPr txBox="1"/>
          <p:nvPr/>
        </p:nvSpPr>
        <p:spPr>
          <a:xfrm>
            <a:off x="988621" y="1957512"/>
            <a:ext cx="7543800" cy="307777"/>
          </a:xfrm>
          <a:prstGeom prst="rect">
            <a:avLst/>
          </a:prstGeom>
          <a:noFill/>
        </p:spPr>
        <p:txBody>
          <a:bodyPr wrap="square" lIns="0" tIns="0" rIns="0" bIns="0" rtlCol="0">
            <a:spAutoFit/>
          </a:bodyPr>
          <a:lstStyle/>
          <a:p>
            <a:r>
              <a:rPr lang="en-GB" sz="2000" dirty="0"/>
              <a:t>who was harmed by the fire at Grenfell</a:t>
            </a:r>
          </a:p>
        </p:txBody>
      </p:sp>
      <p:sp>
        <p:nvSpPr>
          <p:cNvPr id="33" name="TextBox 32">
            <a:extLst>
              <a:ext uri="{FF2B5EF4-FFF2-40B4-BE49-F238E27FC236}">
                <a16:creationId xmlns:a16="http://schemas.microsoft.com/office/drawing/2014/main" id="{F1E1507B-BE04-1817-483A-E57D2C89BC1B}"/>
              </a:ext>
            </a:extLst>
          </p:cNvPr>
          <p:cNvSpPr txBox="1"/>
          <p:nvPr/>
        </p:nvSpPr>
        <p:spPr>
          <a:xfrm>
            <a:off x="988621" y="2867340"/>
            <a:ext cx="7543800" cy="307777"/>
          </a:xfrm>
          <a:prstGeom prst="rect">
            <a:avLst/>
          </a:prstGeom>
          <a:noFill/>
        </p:spPr>
        <p:txBody>
          <a:bodyPr wrap="square" lIns="0" tIns="0" rIns="0" bIns="0" rtlCol="0">
            <a:spAutoFit/>
          </a:bodyPr>
          <a:lstStyle/>
          <a:p>
            <a:r>
              <a:rPr lang="en-GB" sz="2000" dirty="0"/>
              <a:t>On the best way to represent and talk about Grenfell</a:t>
            </a:r>
          </a:p>
        </p:txBody>
      </p:sp>
      <p:sp>
        <p:nvSpPr>
          <p:cNvPr id="13" name="Text 7">
            <a:extLst>
              <a:ext uri="{FF2B5EF4-FFF2-40B4-BE49-F238E27FC236}">
                <a16:creationId xmlns:a16="http://schemas.microsoft.com/office/drawing/2014/main" id="{20C963EB-E301-B181-3E3C-D5FA88A5F685}"/>
              </a:ext>
            </a:extLst>
          </p:cNvPr>
          <p:cNvSpPr/>
          <p:nvPr/>
        </p:nvSpPr>
        <p:spPr>
          <a:xfrm>
            <a:off x="314695" y="3310128"/>
            <a:ext cx="6031479" cy="1468505"/>
          </a:xfrm>
          <a:prstGeom prst="roundRect">
            <a:avLst/>
          </a:prstGeom>
          <a:solidFill>
            <a:srgbClr val="2D6A4F"/>
          </a:solidFill>
          <a:ln/>
        </p:spPr>
        <p:txBody>
          <a:bodyPr wrap="square" lIns="0" tIns="0" rIns="0" bIns="0" rtlCol="0" anchor="ctr"/>
          <a:lstStyle/>
          <a:p>
            <a:pPr marL="457200" indent="-457200">
              <a:buFont typeface="+mj-lt"/>
              <a:buAutoNum type="arabicPeriod"/>
            </a:pPr>
            <a:r>
              <a:rPr lang="en-US" sz="2400" dirty="0">
                <a:solidFill>
                  <a:schemeClr val="bg1"/>
                </a:solidFill>
              </a:rPr>
              <a:t>Have we met these objectives today?</a:t>
            </a:r>
          </a:p>
          <a:p>
            <a:pPr marL="457200" indent="-457200">
              <a:buFont typeface="+mj-lt"/>
              <a:buAutoNum type="arabicPeriod"/>
            </a:pPr>
            <a:r>
              <a:rPr lang="en-US" sz="2400" dirty="0">
                <a:solidFill>
                  <a:schemeClr val="bg1"/>
                </a:solidFill>
              </a:rPr>
              <a:t>What would you like to know more about?</a:t>
            </a:r>
          </a:p>
          <a:p>
            <a:pPr marL="457200" indent="-457200">
              <a:buFont typeface="+mj-lt"/>
              <a:buAutoNum type="arabicPeriod"/>
            </a:pPr>
            <a:r>
              <a:rPr lang="en-US" sz="2400" dirty="0">
                <a:solidFill>
                  <a:schemeClr val="bg1"/>
                </a:solidFill>
              </a:rPr>
              <a:t>How is everyone feeling?</a:t>
            </a:r>
          </a:p>
        </p:txBody>
      </p:sp>
      <p:pic>
        <p:nvPicPr>
          <p:cNvPr id="14" name="Graphic 13" descr="Thumbs up sign outline">
            <a:extLst>
              <a:ext uri="{FF2B5EF4-FFF2-40B4-BE49-F238E27FC236}">
                <a16:creationId xmlns:a16="http://schemas.microsoft.com/office/drawing/2014/main" id="{3D391C59-BDC0-AE84-1740-7D13656D0C9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495754" y="3590890"/>
            <a:ext cx="857435" cy="857435"/>
          </a:xfrm>
          <a:prstGeom prst="rect">
            <a:avLst/>
          </a:prstGeom>
        </p:spPr>
      </p:pic>
      <p:pic>
        <p:nvPicPr>
          <p:cNvPr id="15" name="Graphic 14" descr="Thumbs up sign outline">
            <a:extLst>
              <a:ext uri="{FF2B5EF4-FFF2-40B4-BE49-F238E27FC236}">
                <a16:creationId xmlns:a16="http://schemas.microsoft.com/office/drawing/2014/main" id="{BAD214D2-C5F5-8528-EFD3-79355E3249B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10800000">
            <a:off x="8210625" y="3718090"/>
            <a:ext cx="762370" cy="762370"/>
          </a:xfrm>
          <a:prstGeom prst="rect">
            <a:avLst/>
          </a:prstGeom>
        </p:spPr>
      </p:pic>
      <p:pic>
        <p:nvPicPr>
          <p:cNvPr id="16" name="Graphic 15" descr="Thumbs up sign outline">
            <a:extLst>
              <a:ext uri="{FF2B5EF4-FFF2-40B4-BE49-F238E27FC236}">
                <a16:creationId xmlns:a16="http://schemas.microsoft.com/office/drawing/2014/main" id="{F8340B52-B6ED-29D7-3C14-2CC30E05AAC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5400000">
            <a:off x="7353189" y="3661216"/>
            <a:ext cx="857436" cy="857436"/>
          </a:xfrm>
          <a:prstGeom prst="rect">
            <a:avLst/>
          </a:prstGeom>
        </p:spPr>
      </p:pic>
    </p:spTree>
    <p:extLst>
      <p:ext uri="{BB962C8B-B14F-4D97-AF65-F5344CB8AC3E}">
        <p14:creationId xmlns:p14="http://schemas.microsoft.com/office/powerpoint/2010/main" val="1169127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1">
    <p:bg>
      <p:bgPr>
        <a:solidFill>
          <a:srgbClr val="143225"/>
        </a:solidFill>
        <a:effectLst/>
      </p:bgPr>
    </p:bg>
    <p:spTree>
      <p:nvGrpSpPr>
        <p:cNvPr id="1" name=""/>
        <p:cNvGrpSpPr/>
        <p:nvPr/>
      </p:nvGrpSpPr>
      <p:grpSpPr>
        <a:xfrm>
          <a:off x="0" y="0"/>
          <a:ext cx="0" cy="0"/>
          <a:chOff x="0" y="0"/>
          <a:chExt cx="0" cy="0"/>
        </a:xfrm>
      </p:grpSpPr>
      <p:sp>
        <p:nvSpPr>
          <p:cNvPr id="2" name="Shape 0"/>
          <p:cNvSpPr/>
          <p:nvPr/>
        </p:nvSpPr>
        <p:spPr>
          <a:xfrm>
            <a:off x="0" y="0"/>
            <a:ext cx="109728" cy="5143500"/>
          </a:xfrm>
          <a:prstGeom prst="rect">
            <a:avLst/>
          </a:prstGeom>
          <a:solidFill>
            <a:srgbClr val="00A651"/>
          </a:solidFill>
          <a:ln/>
        </p:spPr>
        <p:txBody>
          <a:bodyPr/>
          <a:lstStyle/>
          <a:p>
            <a:endParaRPr lang="en-GB"/>
          </a:p>
        </p:txBody>
      </p:sp>
      <p:sp>
        <p:nvSpPr>
          <p:cNvPr id="4" name="Text 1"/>
          <p:cNvSpPr/>
          <p:nvPr/>
        </p:nvSpPr>
        <p:spPr>
          <a:xfrm>
            <a:off x="222637" y="251209"/>
            <a:ext cx="3832422" cy="663195"/>
          </a:xfrm>
          <a:prstGeom prst="rect">
            <a:avLst/>
          </a:prstGeom>
          <a:noFill/>
          <a:ln/>
        </p:spPr>
        <p:txBody>
          <a:bodyPr wrap="square" rtlCol="0" anchor="ctr"/>
          <a:lstStyle/>
          <a:p>
            <a:pPr marL="0" indent="0" algn="ctr">
              <a:lnSpc>
                <a:spcPct val="115000"/>
              </a:lnSpc>
              <a:buNone/>
            </a:pPr>
            <a:r>
              <a:rPr lang="en-GB" sz="2800" b="1" dirty="0">
                <a:solidFill>
                  <a:srgbClr val="FFFFFF"/>
                </a:solidFill>
                <a:latin typeface="Georgia" pitchFamily="34" charset="0"/>
                <a:ea typeface="Georgia" pitchFamily="34" charset="-122"/>
                <a:cs typeface="Georgia" pitchFamily="34" charset="-120"/>
              </a:rPr>
              <a:t>What can you see?</a:t>
            </a:r>
          </a:p>
        </p:txBody>
      </p:sp>
      <p:sp>
        <p:nvSpPr>
          <p:cNvPr id="7" name="Shape 4"/>
          <p:cNvSpPr/>
          <p:nvPr/>
        </p:nvSpPr>
        <p:spPr>
          <a:xfrm>
            <a:off x="0" y="4892040"/>
            <a:ext cx="9144000" cy="251460"/>
          </a:xfrm>
          <a:prstGeom prst="rect">
            <a:avLst/>
          </a:prstGeom>
          <a:solidFill>
            <a:srgbClr val="2D6A4F"/>
          </a:solidFill>
          <a:ln/>
        </p:spPr>
        <p:txBody>
          <a:bodyPr/>
          <a:lstStyle/>
          <a:p>
            <a:endParaRPr lang="en-GB"/>
          </a:p>
        </p:txBody>
      </p:sp>
      <p:grpSp>
        <p:nvGrpSpPr>
          <p:cNvPr id="11" name="Group 10">
            <a:extLst>
              <a:ext uri="{FF2B5EF4-FFF2-40B4-BE49-F238E27FC236}">
                <a16:creationId xmlns:a16="http://schemas.microsoft.com/office/drawing/2014/main" id="{2105FE6C-1D4C-4797-F89F-F579E614D654}"/>
              </a:ext>
            </a:extLst>
          </p:cNvPr>
          <p:cNvGrpSpPr/>
          <p:nvPr/>
        </p:nvGrpSpPr>
        <p:grpSpPr>
          <a:xfrm>
            <a:off x="7003112" y="106768"/>
            <a:ext cx="2029569" cy="632195"/>
            <a:chOff x="2542431" y="1333917"/>
            <a:chExt cx="2029569" cy="632195"/>
          </a:xfrm>
        </p:grpSpPr>
        <p:pic>
          <p:nvPicPr>
            <p:cNvPr id="6" name="Graphic 5">
              <a:extLst>
                <a:ext uri="{FF2B5EF4-FFF2-40B4-BE49-F238E27FC236}">
                  <a16:creationId xmlns:a16="http://schemas.microsoft.com/office/drawing/2014/main" id="{3C22D49C-082F-8A26-5595-680D0B530E7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42431" y="1333917"/>
              <a:ext cx="630141" cy="630141"/>
            </a:xfrm>
            <a:prstGeom prst="rect">
              <a:avLst/>
            </a:prstGeom>
          </p:spPr>
        </p:pic>
        <p:sp>
          <p:nvSpPr>
            <p:cNvPr id="8" name="TextBox 7">
              <a:extLst>
                <a:ext uri="{FF2B5EF4-FFF2-40B4-BE49-F238E27FC236}">
                  <a16:creationId xmlns:a16="http://schemas.microsoft.com/office/drawing/2014/main" id="{DBDB584B-6C0F-61E8-A5BF-AAA066730394}"/>
                </a:ext>
              </a:extLst>
            </p:cNvPr>
            <p:cNvSpPr txBox="1"/>
            <p:nvPr/>
          </p:nvSpPr>
          <p:spPr>
            <a:xfrm>
              <a:off x="3116911" y="1416731"/>
              <a:ext cx="1455089" cy="549381"/>
            </a:xfrm>
            <a:prstGeom prst="rect">
              <a:avLst/>
            </a:prstGeom>
            <a:noFill/>
          </p:spPr>
          <p:txBody>
            <a:bodyPr wrap="square" rtlCol="0">
              <a:spAutoFit/>
            </a:bodyPr>
            <a:lstStyle/>
            <a:p>
              <a:pPr>
                <a:lnSpc>
                  <a:spcPct val="90000"/>
                </a:lnSpc>
              </a:pPr>
              <a:r>
                <a:rPr lang="en-GB" sz="1600" dirty="0">
                  <a:solidFill>
                    <a:schemeClr val="bg1"/>
                  </a:solidFill>
                  <a:latin typeface="Playfair Display ExtraBold" pitchFamily="2" charset="0"/>
                </a:rPr>
                <a:t>The Grenfell </a:t>
              </a:r>
              <a:r>
                <a:rPr lang="en-GB" sz="1700" dirty="0">
                  <a:solidFill>
                    <a:schemeClr val="bg1"/>
                  </a:solidFill>
                  <a:latin typeface="Playfair Display ExtraBold" pitchFamily="2" charset="0"/>
                </a:rPr>
                <a:t>Curriculum</a:t>
              </a:r>
            </a:p>
          </p:txBody>
        </p:sp>
      </p:grpSp>
      <p:pic>
        <p:nvPicPr>
          <p:cNvPr id="17" name="Picture 16">
            <a:extLst>
              <a:ext uri="{FF2B5EF4-FFF2-40B4-BE49-F238E27FC236}">
                <a16:creationId xmlns:a16="http://schemas.microsoft.com/office/drawing/2014/main" id="{FB86904B-28B6-EC73-BBDA-A90DB1B8A77D}"/>
              </a:ext>
            </a:extLst>
          </p:cNvPr>
          <p:cNvPicPr>
            <a:picLocks noChangeAspect="1"/>
          </p:cNvPicPr>
          <p:nvPr/>
        </p:nvPicPr>
        <p:blipFill>
          <a:blip r:embed="rId4"/>
          <a:srcRect r="26721"/>
          <a:stretch>
            <a:fillRect/>
          </a:stretch>
        </p:blipFill>
        <p:spPr>
          <a:xfrm>
            <a:off x="4166378" y="1"/>
            <a:ext cx="4977622" cy="4892040"/>
          </a:xfrm>
          <a:prstGeom prst="rect">
            <a:avLst/>
          </a:prstGeom>
        </p:spPr>
      </p:pic>
      <p:sp>
        <p:nvSpPr>
          <p:cNvPr id="19" name="Rectangle 18">
            <a:extLst>
              <a:ext uri="{FF2B5EF4-FFF2-40B4-BE49-F238E27FC236}">
                <a16:creationId xmlns:a16="http://schemas.microsoft.com/office/drawing/2014/main" id="{7124CCE6-A70B-079C-C774-E74831137049}"/>
              </a:ext>
            </a:extLst>
          </p:cNvPr>
          <p:cNvSpPr/>
          <p:nvPr/>
        </p:nvSpPr>
        <p:spPr>
          <a:xfrm>
            <a:off x="221048" y="978010"/>
            <a:ext cx="3834012" cy="704551"/>
          </a:xfrm>
          <a:prstGeom prst="rect">
            <a:avLst/>
          </a:prstGeom>
          <a:solidFill>
            <a:srgbClr val="FAF8F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highlight>
                  <a:srgbClr val="FAF8F5"/>
                </a:highlight>
              </a:rPr>
              <a:t>Spend two minutes describing what you can see in this picture.</a:t>
            </a:r>
          </a:p>
        </p:txBody>
      </p:sp>
      <p:sp>
        <p:nvSpPr>
          <p:cNvPr id="21" name="TextBox 20">
            <a:extLst>
              <a:ext uri="{FF2B5EF4-FFF2-40B4-BE49-F238E27FC236}">
                <a16:creationId xmlns:a16="http://schemas.microsoft.com/office/drawing/2014/main" id="{8E3AE58B-024E-ECBD-8951-C8ED5DC1786C}"/>
              </a:ext>
            </a:extLst>
          </p:cNvPr>
          <p:cNvSpPr txBox="1"/>
          <p:nvPr/>
        </p:nvSpPr>
        <p:spPr>
          <a:xfrm>
            <a:off x="221045" y="1841393"/>
            <a:ext cx="3834014" cy="1200329"/>
          </a:xfrm>
          <a:prstGeom prst="rect">
            <a:avLst/>
          </a:prstGeom>
          <a:solidFill>
            <a:srgbClr val="FAF8F5"/>
          </a:solidFill>
        </p:spPr>
        <p:txBody>
          <a:bodyPr wrap="square">
            <a:spAutoFit/>
          </a:bodyPr>
          <a:lstStyle/>
          <a:p>
            <a:r>
              <a:rPr lang="en-GB" dirty="0">
                <a:solidFill>
                  <a:schemeClr val="tx1"/>
                </a:solidFill>
              </a:rPr>
              <a:t>Now, spend another two minutes discussing what you can see and any guesses you might make about what this picture shows. </a:t>
            </a:r>
          </a:p>
        </p:txBody>
      </p:sp>
      <p:sp>
        <p:nvSpPr>
          <p:cNvPr id="22" name="TextBox 21">
            <a:extLst>
              <a:ext uri="{FF2B5EF4-FFF2-40B4-BE49-F238E27FC236}">
                <a16:creationId xmlns:a16="http://schemas.microsoft.com/office/drawing/2014/main" id="{B980084E-2A2F-781F-EA71-003A8210CE26}"/>
              </a:ext>
            </a:extLst>
          </p:cNvPr>
          <p:cNvSpPr txBox="1"/>
          <p:nvPr/>
        </p:nvSpPr>
        <p:spPr>
          <a:xfrm>
            <a:off x="221045" y="3201564"/>
            <a:ext cx="3834014" cy="923330"/>
          </a:xfrm>
          <a:prstGeom prst="rect">
            <a:avLst/>
          </a:prstGeom>
          <a:solidFill>
            <a:srgbClr val="FAF8F5"/>
          </a:solidFill>
        </p:spPr>
        <p:txBody>
          <a:bodyPr wrap="square">
            <a:spAutoFit/>
          </a:bodyPr>
          <a:lstStyle/>
          <a:p>
            <a:r>
              <a:rPr lang="en-GB" dirty="0">
                <a:solidFill>
                  <a:schemeClr val="tx1"/>
                </a:solidFill>
              </a:rPr>
              <a:t>This might include where it is, who lives there, and why we might be looking at it.</a:t>
            </a:r>
          </a:p>
        </p:txBody>
      </p:sp>
      <p:sp>
        <p:nvSpPr>
          <p:cNvPr id="25" name="TextBox 24">
            <a:extLst>
              <a:ext uri="{FF2B5EF4-FFF2-40B4-BE49-F238E27FC236}">
                <a16:creationId xmlns:a16="http://schemas.microsoft.com/office/drawing/2014/main" id="{0A3A076A-DF65-E6AB-A390-2158CA1C52DE}"/>
              </a:ext>
            </a:extLst>
          </p:cNvPr>
          <p:cNvSpPr txBox="1"/>
          <p:nvPr/>
        </p:nvSpPr>
        <p:spPr>
          <a:xfrm>
            <a:off x="221045" y="4284736"/>
            <a:ext cx="3834014" cy="369332"/>
          </a:xfrm>
          <a:prstGeom prst="rect">
            <a:avLst/>
          </a:prstGeom>
          <a:solidFill>
            <a:srgbClr val="FAF8F5"/>
          </a:solidFill>
        </p:spPr>
        <p:txBody>
          <a:bodyPr wrap="square">
            <a:spAutoFit/>
          </a:bodyPr>
          <a:lstStyle/>
          <a:p>
            <a:r>
              <a:rPr lang="en-GB" dirty="0">
                <a:solidFill>
                  <a:schemeClr val="tx1"/>
                </a:solidFill>
              </a:rPr>
              <a:t>Does anyone recognise the Tower?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43225"/>
        </a:solidFill>
        <a:effectLst/>
      </p:bgPr>
    </p:bg>
    <p:spTree>
      <p:nvGrpSpPr>
        <p:cNvPr id="1" name="">
          <a:extLst>
            <a:ext uri="{FF2B5EF4-FFF2-40B4-BE49-F238E27FC236}">
              <a16:creationId xmlns:a16="http://schemas.microsoft.com/office/drawing/2014/main" id="{83CE817E-C7F8-1C55-4B41-28EB23D212DF}"/>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DED2208D-206C-15AB-B730-45B44F8C93CF}"/>
              </a:ext>
            </a:extLst>
          </p:cNvPr>
          <p:cNvSpPr/>
          <p:nvPr/>
        </p:nvSpPr>
        <p:spPr>
          <a:xfrm>
            <a:off x="0" y="0"/>
            <a:ext cx="109728" cy="5143500"/>
          </a:xfrm>
          <a:prstGeom prst="rect">
            <a:avLst/>
          </a:prstGeom>
          <a:solidFill>
            <a:srgbClr val="00A651"/>
          </a:solidFill>
          <a:ln/>
        </p:spPr>
        <p:txBody>
          <a:bodyPr/>
          <a:lstStyle/>
          <a:p>
            <a:endParaRPr lang="en-GB"/>
          </a:p>
        </p:txBody>
      </p:sp>
      <p:sp>
        <p:nvSpPr>
          <p:cNvPr id="4" name="Text 1">
            <a:extLst>
              <a:ext uri="{FF2B5EF4-FFF2-40B4-BE49-F238E27FC236}">
                <a16:creationId xmlns:a16="http://schemas.microsoft.com/office/drawing/2014/main" id="{88ACF79E-5C4C-F0E8-76E1-385BEBC373BA}"/>
              </a:ext>
            </a:extLst>
          </p:cNvPr>
          <p:cNvSpPr/>
          <p:nvPr/>
        </p:nvSpPr>
        <p:spPr>
          <a:xfrm>
            <a:off x="3641697" y="940727"/>
            <a:ext cx="4937760" cy="3013756"/>
          </a:xfrm>
          <a:prstGeom prst="rect">
            <a:avLst/>
          </a:prstGeom>
          <a:noFill/>
          <a:ln/>
        </p:spPr>
        <p:txBody>
          <a:bodyPr wrap="square" rtlCol="0" anchor="ctr"/>
          <a:lstStyle/>
          <a:p>
            <a:pPr marL="0" indent="0" algn="ctr">
              <a:lnSpc>
                <a:spcPct val="115000"/>
              </a:lnSpc>
              <a:buNone/>
            </a:pPr>
            <a:r>
              <a:rPr lang="en-GB" sz="3400" b="1" u="sng" dirty="0">
                <a:solidFill>
                  <a:srgbClr val="FFFFFF"/>
                </a:solidFill>
                <a:latin typeface="Georgia" pitchFamily="34" charset="0"/>
                <a:ea typeface="Georgia" pitchFamily="34" charset="-122"/>
                <a:cs typeface="Georgia" pitchFamily="34" charset="-120"/>
              </a:rPr>
              <a:t>Who are the Grenfell community?</a:t>
            </a:r>
          </a:p>
        </p:txBody>
      </p:sp>
      <p:sp>
        <p:nvSpPr>
          <p:cNvPr id="7" name="Shape 4">
            <a:extLst>
              <a:ext uri="{FF2B5EF4-FFF2-40B4-BE49-F238E27FC236}">
                <a16:creationId xmlns:a16="http://schemas.microsoft.com/office/drawing/2014/main" id="{3A33A8FC-5438-53A1-30E6-1DB4F3651C4F}"/>
              </a:ext>
            </a:extLst>
          </p:cNvPr>
          <p:cNvSpPr/>
          <p:nvPr/>
        </p:nvSpPr>
        <p:spPr>
          <a:xfrm>
            <a:off x="0" y="4892040"/>
            <a:ext cx="9144000" cy="251460"/>
          </a:xfrm>
          <a:prstGeom prst="rect">
            <a:avLst/>
          </a:prstGeom>
          <a:solidFill>
            <a:srgbClr val="2D6A4F"/>
          </a:solidFill>
          <a:ln/>
        </p:spPr>
        <p:txBody>
          <a:bodyPr/>
          <a:lstStyle/>
          <a:p>
            <a:endParaRPr lang="en-GB"/>
          </a:p>
        </p:txBody>
      </p:sp>
      <p:grpSp>
        <p:nvGrpSpPr>
          <p:cNvPr id="11" name="Group 10">
            <a:extLst>
              <a:ext uri="{FF2B5EF4-FFF2-40B4-BE49-F238E27FC236}">
                <a16:creationId xmlns:a16="http://schemas.microsoft.com/office/drawing/2014/main" id="{9074651A-B227-4291-1A1E-31B886B2A50E}"/>
              </a:ext>
            </a:extLst>
          </p:cNvPr>
          <p:cNvGrpSpPr/>
          <p:nvPr/>
        </p:nvGrpSpPr>
        <p:grpSpPr>
          <a:xfrm>
            <a:off x="7003112" y="106768"/>
            <a:ext cx="2029569" cy="632195"/>
            <a:chOff x="2542431" y="1333917"/>
            <a:chExt cx="2029569" cy="632195"/>
          </a:xfrm>
        </p:grpSpPr>
        <p:pic>
          <p:nvPicPr>
            <p:cNvPr id="6" name="Graphic 5">
              <a:extLst>
                <a:ext uri="{FF2B5EF4-FFF2-40B4-BE49-F238E27FC236}">
                  <a16:creationId xmlns:a16="http://schemas.microsoft.com/office/drawing/2014/main" id="{8C635D34-280F-D7FB-74D9-07EAA2A99F0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42431" y="1333917"/>
              <a:ext cx="630141" cy="630141"/>
            </a:xfrm>
            <a:prstGeom prst="rect">
              <a:avLst/>
            </a:prstGeom>
          </p:spPr>
        </p:pic>
        <p:sp>
          <p:nvSpPr>
            <p:cNvPr id="8" name="TextBox 7">
              <a:extLst>
                <a:ext uri="{FF2B5EF4-FFF2-40B4-BE49-F238E27FC236}">
                  <a16:creationId xmlns:a16="http://schemas.microsoft.com/office/drawing/2014/main" id="{9CAE5928-C7F4-062E-1633-19700F19D89F}"/>
                </a:ext>
              </a:extLst>
            </p:cNvPr>
            <p:cNvSpPr txBox="1"/>
            <p:nvPr/>
          </p:nvSpPr>
          <p:spPr>
            <a:xfrm>
              <a:off x="3116911" y="1416731"/>
              <a:ext cx="1455089" cy="549381"/>
            </a:xfrm>
            <a:prstGeom prst="rect">
              <a:avLst/>
            </a:prstGeom>
            <a:noFill/>
          </p:spPr>
          <p:txBody>
            <a:bodyPr wrap="square" rtlCol="0">
              <a:spAutoFit/>
            </a:bodyPr>
            <a:lstStyle/>
            <a:p>
              <a:pPr>
                <a:lnSpc>
                  <a:spcPct val="90000"/>
                </a:lnSpc>
              </a:pPr>
              <a:r>
                <a:rPr lang="en-GB" sz="1600" dirty="0">
                  <a:solidFill>
                    <a:schemeClr val="bg1"/>
                  </a:solidFill>
                  <a:latin typeface="Playfair Display ExtraBold" pitchFamily="2" charset="0"/>
                </a:rPr>
                <a:t>The Grenfell </a:t>
              </a:r>
              <a:r>
                <a:rPr lang="en-GB" sz="1700" dirty="0">
                  <a:solidFill>
                    <a:schemeClr val="bg1"/>
                  </a:solidFill>
                  <a:latin typeface="Playfair Display ExtraBold" pitchFamily="2" charset="0"/>
                </a:rPr>
                <a:t>Curriculum</a:t>
              </a:r>
            </a:p>
          </p:txBody>
        </p:sp>
      </p:grpSp>
      <p:pic>
        <p:nvPicPr>
          <p:cNvPr id="13" name="Picture 12">
            <a:extLst>
              <a:ext uri="{FF2B5EF4-FFF2-40B4-BE49-F238E27FC236}">
                <a16:creationId xmlns:a16="http://schemas.microsoft.com/office/drawing/2014/main" id="{C9E4AD52-D494-DCBA-648B-11EA018DE719}"/>
              </a:ext>
            </a:extLst>
          </p:cNvPr>
          <p:cNvPicPr>
            <a:picLocks noChangeAspect="1"/>
          </p:cNvPicPr>
          <p:nvPr/>
        </p:nvPicPr>
        <p:blipFill>
          <a:blip r:embed="rId4"/>
          <a:srcRect l="30608" r="31652"/>
          <a:stretch>
            <a:fillRect/>
          </a:stretch>
        </p:blipFill>
        <p:spPr>
          <a:xfrm>
            <a:off x="-80308" y="0"/>
            <a:ext cx="3450866" cy="5143500"/>
          </a:xfrm>
          <a:prstGeom prst="rect">
            <a:avLst/>
          </a:prstGeom>
        </p:spPr>
      </p:pic>
    </p:spTree>
    <p:extLst>
      <p:ext uri="{BB962C8B-B14F-4D97-AF65-F5344CB8AC3E}">
        <p14:creationId xmlns:p14="http://schemas.microsoft.com/office/powerpoint/2010/main" val="1084957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5F0"/>
        </a:solidFill>
        <a:effectLst/>
      </p:bgPr>
    </p:bg>
    <p:spTree>
      <p:nvGrpSpPr>
        <p:cNvPr id="1" name="">
          <a:extLst>
            <a:ext uri="{FF2B5EF4-FFF2-40B4-BE49-F238E27FC236}">
              <a16:creationId xmlns:a16="http://schemas.microsoft.com/office/drawing/2014/main" id="{01DC6644-29DB-36A2-77F2-63A5CDD08CE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742A5EF-C56F-D15B-0236-A66F66E375E1}"/>
              </a:ext>
            </a:extLst>
          </p:cNvPr>
          <p:cNvSpPr/>
          <p:nvPr/>
        </p:nvSpPr>
        <p:spPr>
          <a:xfrm>
            <a:off x="225631" y="274320"/>
            <a:ext cx="8229600" cy="5486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1B4332"/>
                </a:solidFill>
                <a:effectLst/>
                <a:uLnTx/>
                <a:uFillTx/>
                <a:latin typeface="Georgia" pitchFamily="34" charset="0"/>
                <a:ea typeface="Georgia" pitchFamily="34" charset="-122"/>
                <a:cs typeface="Georgia" pitchFamily="34" charset="-120"/>
              </a:rPr>
              <a:t>Learning objectives</a:t>
            </a:r>
          </a:p>
        </p:txBody>
      </p:sp>
      <p:sp>
        <p:nvSpPr>
          <p:cNvPr id="12" name="Shape 10">
            <a:extLst>
              <a:ext uri="{FF2B5EF4-FFF2-40B4-BE49-F238E27FC236}">
                <a16:creationId xmlns:a16="http://schemas.microsoft.com/office/drawing/2014/main" id="{AAE67BAC-D002-BAE6-C49B-A254B932DD01}"/>
              </a:ext>
            </a:extLst>
          </p:cNvPr>
          <p:cNvSpPr/>
          <p:nvPr/>
        </p:nvSpPr>
        <p:spPr>
          <a:xfrm>
            <a:off x="0" y="4892040"/>
            <a:ext cx="9144000" cy="251460"/>
          </a:xfrm>
          <a:prstGeom prst="rect">
            <a:avLst/>
          </a:prstGeom>
          <a:solidFill>
            <a:srgbClr val="2D6A4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a:extLst>
              <a:ext uri="{FF2B5EF4-FFF2-40B4-BE49-F238E27FC236}">
                <a16:creationId xmlns:a16="http://schemas.microsoft.com/office/drawing/2014/main" id="{489B4F3A-E568-6EF4-0A9E-D62F7FF3B15A}"/>
              </a:ext>
            </a:extLst>
          </p:cNvPr>
          <p:cNvSpPr/>
          <p:nvPr/>
        </p:nvSpPr>
        <p:spPr>
          <a:xfrm>
            <a:off x="290950" y="1080065"/>
            <a:ext cx="502920" cy="502920"/>
          </a:xfrm>
          <a:prstGeom prst="ellipse">
            <a:avLst/>
          </a:prstGeom>
          <a:solidFill>
            <a:srgbClr val="2D6A4F"/>
          </a:solidFill>
          <a:ln/>
        </p:spPr>
        <p:txBody>
          <a:bodyPr/>
          <a:lstStyle/>
          <a:p>
            <a:endParaRPr lang="en-GB" sz="2000"/>
          </a:p>
        </p:txBody>
      </p:sp>
      <p:sp>
        <p:nvSpPr>
          <p:cNvPr id="4" name="Text 2">
            <a:extLst>
              <a:ext uri="{FF2B5EF4-FFF2-40B4-BE49-F238E27FC236}">
                <a16:creationId xmlns:a16="http://schemas.microsoft.com/office/drawing/2014/main" id="{2547AE61-56AB-9FF7-019D-3DA3B1181B0E}"/>
              </a:ext>
            </a:extLst>
          </p:cNvPr>
          <p:cNvSpPr/>
          <p:nvPr/>
        </p:nvSpPr>
        <p:spPr>
          <a:xfrm>
            <a:off x="290950" y="108006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01</a:t>
            </a:r>
            <a:endParaRPr lang="en-US" sz="2000" dirty="0"/>
          </a:p>
        </p:txBody>
      </p:sp>
      <p:sp>
        <p:nvSpPr>
          <p:cNvPr id="5" name="Text 3">
            <a:extLst>
              <a:ext uri="{FF2B5EF4-FFF2-40B4-BE49-F238E27FC236}">
                <a16:creationId xmlns:a16="http://schemas.microsoft.com/office/drawing/2014/main" id="{0AEB03CD-4533-78DC-5513-8FF6E51DA099}"/>
              </a:ext>
            </a:extLst>
          </p:cNvPr>
          <p:cNvSpPr/>
          <p:nvPr/>
        </p:nvSpPr>
        <p:spPr>
          <a:xfrm>
            <a:off x="1143000" y="106177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KNOW</a:t>
            </a:r>
            <a:endParaRPr lang="en-US" sz="2000" dirty="0">
              <a:solidFill>
                <a:srgbClr val="2D6A4F"/>
              </a:solidFill>
            </a:endParaRPr>
          </a:p>
        </p:txBody>
      </p:sp>
      <p:sp>
        <p:nvSpPr>
          <p:cNvPr id="7" name="Shape 5">
            <a:extLst>
              <a:ext uri="{FF2B5EF4-FFF2-40B4-BE49-F238E27FC236}">
                <a16:creationId xmlns:a16="http://schemas.microsoft.com/office/drawing/2014/main" id="{3885DD4A-C140-5B46-99F9-993B347BA7EF}"/>
              </a:ext>
            </a:extLst>
          </p:cNvPr>
          <p:cNvSpPr/>
          <p:nvPr/>
        </p:nvSpPr>
        <p:spPr>
          <a:xfrm>
            <a:off x="290950" y="1994465"/>
            <a:ext cx="502920" cy="502920"/>
          </a:xfrm>
          <a:prstGeom prst="ellipse">
            <a:avLst/>
          </a:prstGeom>
          <a:solidFill>
            <a:srgbClr val="2D6A4F"/>
          </a:solidFill>
          <a:ln/>
        </p:spPr>
        <p:txBody>
          <a:bodyPr/>
          <a:lstStyle/>
          <a:p>
            <a:endParaRPr lang="en-GB" sz="2000" dirty="0"/>
          </a:p>
        </p:txBody>
      </p:sp>
      <p:sp>
        <p:nvSpPr>
          <p:cNvPr id="8" name="Text 6">
            <a:extLst>
              <a:ext uri="{FF2B5EF4-FFF2-40B4-BE49-F238E27FC236}">
                <a16:creationId xmlns:a16="http://schemas.microsoft.com/office/drawing/2014/main" id="{7FEEEFC4-CF3B-BEE9-E113-8E66DA878AA3}"/>
              </a:ext>
            </a:extLst>
          </p:cNvPr>
          <p:cNvSpPr/>
          <p:nvPr/>
        </p:nvSpPr>
        <p:spPr>
          <a:xfrm>
            <a:off x="290950" y="199446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02</a:t>
            </a:r>
            <a:endParaRPr lang="en-US" sz="2000" dirty="0"/>
          </a:p>
        </p:txBody>
      </p:sp>
      <p:sp>
        <p:nvSpPr>
          <p:cNvPr id="9" name="Text 7">
            <a:extLst>
              <a:ext uri="{FF2B5EF4-FFF2-40B4-BE49-F238E27FC236}">
                <a16:creationId xmlns:a16="http://schemas.microsoft.com/office/drawing/2014/main" id="{A5AABE0D-DCD7-C629-9BD6-FAE6167E0B7D}"/>
              </a:ext>
            </a:extLst>
          </p:cNvPr>
          <p:cNvSpPr/>
          <p:nvPr/>
        </p:nvSpPr>
        <p:spPr>
          <a:xfrm>
            <a:off x="1143000" y="197617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ea typeface="Trebuchet MS" pitchFamily="34" charset="-122"/>
                <a:cs typeface="Trebuchet MS" pitchFamily="34" charset="-120"/>
              </a:rPr>
              <a:t>UNDERSTAND</a:t>
            </a:r>
            <a:endParaRPr lang="en-US" sz="2000" dirty="0">
              <a:solidFill>
                <a:srgbClr val="2D6A4F"/>
              </a:solidFill>
            </a:endParaRPr>
          </a:p>
        </p:txBody>
      </p:sp>
      <p:sp>
        <p:nvSpPr>
          <p:cNvPr id="11" name="Shape 9">
            <a:extLst>
              <a:ext uri="{FF2B5EF4-FFF2-40B4-BE49-F238E27FC236}">
                <a16:creationId xmlns:a16="http://schemas.microsoft.com/office/drawing/2014/main" id="{A8C50C51-27DC-784B-A7E7-88A3A072BECE}"/>
              </a:ext>
            </a:extLst>
          </p:cNvPr>
          <p:cNvSpPr/>
          <p:nvPr/>
        </p:nvSpPr>
        <p:spPr>
          <a:xfrm>
            <a:off x="290950" y="2908865"/>
            <a:ext cx="502920" cy="502920"/>
          </a:xfrm>
          <a:prstGeom prst="ellipse">
            <a:avLst/>
          </a:prstGeom>
          <a:solidFill>
            <a:srgbClr val="2D6A4F"/>
          </a:solidFill>
          <a:ln/>
        </p:spPr>
        <p:txBody>
          <a:bodyPr/>
          <a:lstStyle/>
          <a:p>
            <a:endParaRPr lang="en-GB" sz="2000"/>
          </a:p>
        </p:txBody>
      </p:sp>
      <p:sp>
        <p:nvSpPr>
          <p:cNvPr id="22" name="Text 10">
            <a:extLst>
              <a:ext uri="{FF2B5EF4-FFF2-40B4-BE49-F238E27FC236}">
                <a16:creationId xmlns:a16="http://schemas.microsoft.com/office/drawing/2014/main" id="{FDB1D231-45BD-6D91-FED2-3B49C55A4F7B}"/>
              </a:ext>
            </a:extLst>
          </p:cNvPr>
          <p:cNvSpPr/>
          <p:nvPr/>
        </p:nvSpPr>
        <p:spPr>
          <a:xfrm>
            <a:off x="290950" y="2908865"/>
            <a:ext cx="502920" cy="502920"/>
          </a:xfrm>
          <a:prstGeom prst="rect">
            <a:avLst/>
          </a:prstGeom>
          <a:noFill/>
          <a:ln/>
        </p:spPr>
        <p:txBody>
          <a:bodyPr wrap="square" lIns="0" tIns="0" rIns="0" bIns="0"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03</a:t>
            </a:r>
            <a:endParaRPr lang="en-US" sz="2000" dirty="0"/>
          </a:p>
        </p:txBody>
      </p:sp>
      <p:sp>
        <p:nvSpPr>
          <p:cNvPr id="24" name="Text 11">
            <a:extLst>
              <a:ext uri="{FF2B5EF4-FFF2-40B4-BE49-F238E27FC236}">
                <a16:creationId xmlns:a16="http://schemas.microsoft.com/office/drawing/2014/main" id="{7577AAF9-C328-2166-F0CE-0DCA908FC1C4}"/>
              </a:ext>
            </a:extLst>
          </p:cNvPr>
          <p:cNvSpPr/>
          <p:nvPr/>
        </p:nvSpPr>
        <p:spPr>
          <a:xfrm>
            <a:off x="1143000" y="2890577"/>
            <a:ext cx="7132320" cy="274320"/>
          </a:xfrm>
          <a:prstGeom prst="rect">
            <a:avLst/>
          </a:prstGeom>
          <a:noFill/>
          <a:ln/>
        </p:spPr>
        <p:txBody>
          <a:bodyPr wrap="square" lIns="0" tIns="0" rIns="0" bIns="0" rtlCol="0" anchor="ctr"/>
          <a:lstStyle/>
          <a:p>
            <a:pPr marL="0" indent="0">
              <a:buNone/>
            </a:pPr>
            <a:r>
              <a:rPr lang="en-US" sz="2000" b="1" dirty="0">
                <a:solidFill>
                  <a:srgbClr val="2D6A4F"/>
                </a:solidFill>
                <a:latin typeface="Trebuchet MS" pitchFamily="34" charset="0"/>
              </a:rPr>
              <a:t>REFLECT</a:t>
            </a:r>
            <a:endParaRPr lang="en-US" sz="2000" dirty="0">
              <a:solidFill>
                <a:srgbClr val="2D6A4F"/>
              </a:solidFill>
            </a:endParaRPr>
          </a:p>
        </p:txBody>
      </p:sp>
      <p:sp>
        <p:nvSpPr>
          <p:cNvPr id="31" name="TextBox 30">
            <a:extLst>
              <a:ext uri="{FF2B5EF4-FFF2-40B4-BE49-F238E27FC236}">
                <a16:creationId xmlns:a16="http://schemas.microsoft.com/office/drawing/2014/main" id="{236F29FF-0597-06B7-99D8-F0C758CCC2A7}"/>
              </a:ext>
            </a:extLst>
          </p:cNvPr>
          <p:cNvSpPr txBox="1"/>
          <p:nvPr/>
        </p:nvSpPr>
        <p:spPr>
          <a:xfrm>
            <a:off x="1143000" y="1388615"/>
            <a:ext cx="7543800" cy="307777"/>
          </a:xfrm>
          <a:prstGeom prst="rect">
            <a:avLst/>
          </a:prstGeom>
          <a:noFill/>
        </p:spPr>
        <p:txBody>
          <a:bodyPr wrap="square" lIns="0" tIns="0" rIns="0" bIns="0" rtlCol="0">
            <a:spAutoFit/>
          </a:bodyPr>
          <a:lstStyle/>
          <a:p>
            <a:r>
              <a:rPr lang="en-GB" sz="2000" dirty="0"/>
              <a:t>about the Grenfell community</a:t>
            </a:r>
          </a:p>
        </p:txBody>
      </p:sp>
      <p:sp>
        <p:nvSpPr>
          <p:cNvPr id="32" name="TextBox 31">
            <a:extLst>
              <a:ext uri="{FF2B5EF4-FFF2-40B4-BE49-F238E27FC236}">
                <a16:creationId xmlns:a16="http://schemas.microsoft.com/office/drawing/2014/main" id="{D7FCB317-AEB6-CA44-8CF4-580078D45ACC}"/>
              </a:ext>
            </a:extLst>
          </p:cNvPr>
          <p:cNvSpPr txBox="1"/>
          <p:nvPr/>
        </p:nvSpPr>
        <p:spPr>
          <a:xfrm>
            <a:off x="1143000" y="2301902"/>
            <a:ext cx="7543800" cy="307777"/>
          </a:xfrm>
          <a:prstGeom prst="rect">
            <a:avLst/>
          </a:prstGeom>
          <a:noFill/>
        </p:spPr>
        <p:txBody>
          <a:bodyPr wrap="square" lIns="0" tIns="0" rIns="0" bIns="0" rtlCol="0">
            <a:spAutoFit/>
          </a:bodyPr>
          <a:lstStyle/>
          <a:p>
            <a:r>
              <a:rPr lang="en-GB" sz="2000" dirty="0"/>
              <a:t>who was harmed by the fire at Grenfell</a:t>
            </a:r>
          </a:p>
        </p:txBody>
      </p:sp>
      <p:sp>
        <p:nvSpPr>
          <p:cNvPr id="33" name="TextBox 32">
            <a:extLst>
              <a:ext uri="{FF2B5EF4-FFF2-40B4-BE49-F238E27FC236}">
                <a16:creationId xmlns:a16="http://schemas.microsoft.com/office/drawing/2014/main" id="{11714734-A7ED-9642-7D2D-C811013AFAA0}"/>
              </a:ext>
            </a:extLst>
          </p:cNvPr>
          <p:cNvSpPr txBox="1"/>
          <p:nvPr/>
        </p:nvSpPr>
        <p:spPr>
          <a:xfrm>
            <a:off x="1143000" y="3211730"/>
            <a:ext cx="7543800" cy="307777"/>
          </a:xfrm>
          <a:prstGeom prst="rect">
            <a:avLst/>
          </a:prstGeom>
          <a:noFill/>
        </p:spPr>
        <p:txBody>
          <a:bodyPr wrap="square" lIns="0" tIns="0" rIns="0" bIns="0" rtlCol="0">
            <a:spAutoFit/>
          </a:bodyPr>
          <a:lstStyle/>
          <a:p>
            <a:r>
              <a:rPr lang="en-GB" sz="2000" dirty="0"/>
              <a:t>On the best way to represent and talk about Grenfell</a:t>
            </a:r>
          </a:p>
        </p:txBody>
      </p:sp>
      <p:sp>
        <p:nvSpPr>
          <p:cNvPr id="13" name="Text 7">
            <a:extLst>
              <a:ext uri="{FF2B5EF4-FFF2-40B4-BE49-F238E27FC236}">
                <a16:creationId xmlns:a16="http://schemas.microsoft.com/office/drawing/2014/main" id="{6F0B8200-9473-B2B8-A762-0BBD6DB1B7FC}"/>
              </a:ext>
            </a:extLst>
          </p:cNvPr>
          <p:cNvSpPr/>
          <p:nvPr/>
        </p:nvSpPr>
        <p:spPr>
          <a:xfrm>
            <a:off x="225631" y="3644481"/>
            <a:ext cx="8728363" cy="1134152"/>
          </a:xfrm>
          <a:prstGeom prst="roundRect">
            <a:avLst/>
          </a:prstGeom>
          <a:solidFill>
            <a:srgbClr val="2D6A4F"/>
          </a:solidFill>
          <a:ln/>
        </p:spPr>
        <p:txBody>
          <a:bodyPr wrap="square" lIns="0" tIns="0" rIns="0" bIns="0" rtlCol="0" anchor="ctr"/>
          <a:lstStyle/>
          <a:p>
            <a:pPr marL="0" indent="0">
              <a:buNone/>
            </a:pPr>
            <a:r>
              <a:rPr lang="en-US" sz="2000" b="1" dirty="0">
                <a:solidFill>
                  <a:schemeClr val="bg1"/>
                </a:solidFill>
                <a:latin typeface="Trebuchet MS" pitchFamily="34" charset="0"/>
                <a:ea typeface="Trebuchet MS" pitchFamily="34" charset="-122"/>
                <a:cs typeface="Trebuchet MS" pitchFamily="34" charset="-120"/>
              </a:rPr>
              <a:t>Key Question: Talking about disasters like Grenfell can be distressing. How can we take care of ourselves during and after this lesson? Discuss this in your pairs.</a:t>
            </a:r>
            <a:endParaRPr lang="en-US" sz="2000" dirty="0">
              <a:solidFill>
                <a:schemeClr val="bg1"/>
              </a:solidFill>
            </a:endParaRPr>
          </a:p>
        </p:txBody>
      </p:sp>
    </p:spTree>
    <p:extLst>
      <p:ext uri="{BB962C8B-B14F-4D97-AF65-F5344CB8AC3E}">
        <p14:creationId xmlns:p14="http://schemas.microsoft.com/office/powerpoint/2010/main" val="3139318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B3C2D"/>
        </a:solidFill>
        <a:effectLst/>
      </p:bgPr>
    </p:bg>
    <p:spTree>
      <p:nvGrpSpPr>
        <p:cNvPr id="1" name=""/>
        <p:cNvGrpSpPr/>
        <p:nvPr/>
      </p:nvGrpSpPr>
      <p:grpSpPr>
        <a:xfrm>
          <a:off x="0" y="0"/>
          <a:ext cx="0" cy="0"/>
          <a:chOff x="0" y="0"/>
          <a:chExt cx="0" cy="0"/>
        </a:xfrm>
      </p:grpSpPr>
      <p:sp>
        <p:nvSpPr>
          <p:cNvPr id="2" name="Text 0"/>
          <p:cNvSpPr/>
          <p:nvPr/>
        </p:nvSpPr>
        <p:spPr>
          <a:xfrm>
            <a:off x="274320" y="262641"/>
            <a:ext cx="6818244" cy="548640"/>
          </a:xfrm>
          <a:prstGeom prst="rect">
            <a:avLst/>
          </a:prstGeom>
          <a:noFill/>
          <a:ln/>
        </p:spPr>
        <p:txBody>
          <a:bodyPr wrap="square" lIns="0" tIns="0" rIns="0" bIns="0" rtlCol="0" anchor="ctr"/>
          <a:lstStyle/>
          <a:p>
            <a:pPr marL="0" indent="0" algn="ctr">
              <a:buNone/>
            </a:pPr>
            <a:r>
              <a:rPr lang="en-US" sz="2800" b="1" dirty="0">
                <a:solidFill>
                  <a:srgbClr val="FFFFFF"/>
                </a:solidFill>
                <a:latin typeface="Georgia" panose="02040502050405020303" pitchFamily="18" charset="0"/>
                <a:ea typeface="Trebuchet MS" pitchFamily="34" charset="-122"/>
                <a:cs typeface="Trebuchet MS" pitchFamily="34" charset="-120"/>
              </a:rPr>
              <a:t>What are we learning about?</a:t>
            </a:r>
            <a:endParaRPr lang="en-US" sz="2800" dirty="0">
              <a:latin typeface="Georgia" panose="02040502050405020303" pitchFamily="18" charset="0"/>
            </a:endParaRPr>
          </a:p>
        </p:txBody>
      </p:sp>
      <p:sp>
        <p:nvSpPr>
          <p:cNvPr id="3" name="Shape 1"/>
          <p:cNvSpPr/>
          <p:nvPr/>
        </p:nvSpPr>
        <p:spPr>
          <a:xfrm>
            <a:off x="274321" y="1051559"/>
            <a:ext cx="5093326" cy="3698571"/>
          </a:xfrm>
          <a:prstGeom prst="rect">
            <a:avLst/>
          </a:prstGeom>
          <a:solidFill>
            <a:srgbClr val="FAF8F5"/>
          </a:solidFill>
          <a:ln/>
        </p:spPr>
        <p:txBody>
          <a:bodyPr/>
          <a:lstStyle/>
          <a:p>
            <a:endParaRPr lang="en-GB"/>
          </a:p>
        </p:txBody>
      </p:sp>
      <p:sp>
        <p:nvSpPr>
          <p:cNvPr id="5" name="Text 3"/>
          <p:cNvSpPr/>
          <p:nvPr/>
        </p:nvSpPr>
        <p:spPr>
          <a:xfrm>
            <a:off x="375699" y="1119644"/>
            <a:ext cx="4861319" cy="3504070"/>
          </a:xfrm>
          <a:prstGeom prst="rect">
            <a:avLst/>
          </a:prstGeom>
          <a:noFill/>
          <a:ln/>
        </p:spPr>
        <p:txBody>
          <a:bodyPr wrap="square" lIns="0" tIns="0" rIns="0" bIns="0" rtlCol="0" anchor="t"/>
          <a:lstStyle/>
          <a:p>
            <a:pPr marL="171450" indent="-171450">
              <a:spcAft>
                <a:spcPts val="600"/>
              </a:spcAft>
              <a:buSzPct val="100000"/>
              <a:buFont typeface="Arial" panose="020B0604020202020204" pitchFamily="34" charset="0"/>
              <a:buChar char="•"/>
            </a:pPr>
            <a:r>
              <a:rPr lang="en-US" sz="2000" dirty="0">
                <a:solidFill>
                  <a:schemeClr val="accent6">
                    <a:lumMod val="50000"/>
                  </a:schemeClr>
                </a:solidFill>
                <a:latin typeface="Calibri" pitchFamily="34" charset="0"/>
                <a:ea typeface="Calibri" pitchFamily="34" charset="-122"/>
                <a:cs typeface="Calibri" pitchFamily="34" charset="-120"/>
              </a:rPr>
              <a:t>This topic will take three lessons which focus on what happened at Grenfell, what remembering Grenfell means, and how to challenge the injustice that can go with national tragedies.</a:t>
            </a:r>
          </a:p>
          <a:p>
            <a:pPr marL="228600" indent="-228600">
              <a:spcAft>
                <a:spcPts val="600"/>
              </a:spcAft>
              <a:buSzPct val="100000"/>
              <a:buFont typeface="Arial" panose="020B0604020202020204" pitchFamily="34" charset="0"/>
              <a:buChar char="•"/>
            </a:pPr>
            <a:r>
              <a:rPr lang="en-US" sz="2000" dirty="0">
                <a:solidFill>
                  <a:schemeClr val="accent6">
                    <a:lumMod val="50000"/>
                  </a:schemeClr>
                </a:solidFill>
                <a:latin typeface="Calibri" pitchFamily="34" charset="0"/>
                <a:ea typeface="Calibri" pitchFamily="34" charset="-122"/>
                <a:cs typeface="Calibri" pitchFamily="34" charset="-120"/>
              </a:rPr>
              <a:t>These lessons are part of the project “Teaching about Grenfell: recommendations from the community.”</a:t>
            </a:r>
          </a:p>
          <a:p>
            <a:pPr marL="228600" indent="-228600">
              <a:spcAft>
                <a:spcPts val="600"/>
              </a:spcAft>
              <a:buSzPct val="100000"/>
              <a:buFont typeface="Arial" panose="020B0604020202020204" pitchFamily="34" charset="0"/>
              <a:buChar char="•"/>
            </a:pPr>
            <a:r>
              <a:rPr lang="en-US" sz="2000" dirty="0">
                <a:solidFill>
                  <a:schemeClr val="accent6">
                    <a:lumMod val="50000"/>
                  </a:schemeClr>
                </a:solidFill>
                <a:latin typeface="Calibri" pitchFamily="34" charset="0"/>
                <a:ea typeface="Calibri" pitchFamily="34" charset="-122"/>
                <a:cs typeface="Calibri" pitchFamily="34" charset="-120"/>
              </a:rPr>
              <a:t>This project was conducted with members of the Grenfell community and researchers from Southampton and Oxford Universities.</a:t>
            </a:r>
          </a:p>
        </p:txBody>
      </p:sp>
      <p:pic>
        <p:nvPicPr>
          <p:cNvPr id="11" name="Picture 10">
            <a:extLst>
              <a:ext uri="{FF2B5EF4-FFF2-40B4-BE49-F238E27FC236}">
                <a16:creationId xmlns:a16="http://schemas.microsoft.com/office/drawing/2014/main" id="{57F97AAA-77BB-984D-D7DF-855CD8C8889D}"/>
              </a:ext>
            </a:extLst>
          </p:cNvPr>
          <p:cNvPicPr>
            <a:picLocks noChangeAspect="1"/>
          </p:cNvPicPr>
          <p:nvPr/>
        </p:nvPicPr>
        <p:blipFill>
          <a:blip r:embed="rId3"/>
          <a:stretch>
            <a:fillRect/>
          </a:stretch>
        </p:blipFill>
        <p:spPr>
          <a:xfrm>
            <a:off x="7137266" y="206490"/>
            <a:ext cx="1676033" cy="2365260"/>
          </a:xfrm>
          <a:prstGeom prst="rect">
            <a:avLst/>
          </a:prstGeom>
        </p:spPr>
      </p:pic>
      <p:pic>
        <p:nvPicPr>
          <p:cNvPr id="15" name="Picture 14">
            <a:extLst>
              <a:ext uri="{FF2B5EF4-FFF2-40B4-BE49-F238E27FC236}">
                <a16:creationId xmlns:a16="http://schemas.microsoft.com/office/drawing/2014/main" id="{195747BE-E116-9BB1-087D-5FBC90391F8B}"/>
              </a:ext>
            </a:extLst>
          </p:cNvPr>
          <p:cNvPicPr>
            <a:picLocks noChangeAspect="1"/>
          </p:cNvPicPr>
          <p:nvPr/>
        </p:nvPicPr>
        <p:blipFill>
          <a:blip r:embed="rId4"/>
          <a:stretch>
            <a:fillRect/>
          </a:stretch>
        </p:blipFill>
        <p:spPr>
          <a:xfrm>
            <a:off x="5556949" y="1517587"/>
            <a:ext cx="2066013" cy="1549510"/>
          </a:xfrm>
          <a:prstGeom prst="rect">
            <a:avLst/>
          </a:prstGeom>
          <a:ln w="28575">
            <a:solidFill>
              <a:srgbClr val="E8F5EE"/>
            </a:solidFill>
          </a:ln>
        </p:spPr>
      </p:pic>
      <p:sp>
        <p:nvSpPr>
          <p:cNvPr id="16" name="TextBox 15">
            <a:extLst>
              <a:ext uri="{FF2B5EF4-FFF2-40B4-BE49-F238E27FC236}">
                <a16:creationId xmlns:a16="http://schemas.microsoft.com/office/drawing/2014/main" id="{23E2C623-E7CF-3399-47E6-0C8C7795F4C4}"/>
              </a:ext>
            </a:extLst>
          </p:cNvPr>
          <p:cNvSpPr txBox="1"/>
          <p:nvPr/>
        </p:nvSpPr>
        <p:spPr>
          <a:xfrm>
            <a:off x="5528400" y="3218857"/>
            <a:ext cx="3332399" cy="1464231"/>
          </a:xfrm>
          <a:prstGeom prst="roundRect">
            <a:avLst/>
          </a:prstGeom>
          <a:solidFill>
            <a:srgbClr val="2D9B6E"/>
          </a:solidFill>
        </p:spPr>
        <p:txBody>
          <a:bodyPr wrap="square" rtlCol="0">
            <a:spAutoFit/>
          </a:bodyPr>
          <a:lstStyle/>
          <a:p>
            <a:pPr algn="ctr"/>
            <a:r>
              <a:rPr lang="en-GB" sz="2000" dirty="0">
                <a:solidFill>
                  <a:schemeClr val="bg1"/>
                </a:solidFill>
              </a:rPr>
              <a:t>Hanan Wahabi, a teacher who was bereaved by the disaster, represented her community on the project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AF8F5"/>
        </a:solidFill>
        <a:effectLst/>
      </p:bgPr>
    </p:bg>
    <p:spTree>
      <p:nvGrpSpPr>
        <p:cNvPr id="1" name="">
          <a:extLst>
            <a:ext uri="{FF2B5EF4-FFF2-40B4-BE49-F238E27FC236}">
              <a16:creationId xmlns:a16="http://schemas.microsoft.com/office/drawing/2014/main" id="{1EF4D4F6-294C-2B26-B379-48A4EBDE4830}"/>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5C241E0-0158-85D6-B58C-C0253A742BF6}"/>
              </a:ext>
            </a:extLst>
          </p:cNvPr>
          <p:cNvSpPr/>
          <p:nvPr/>
        </p:nvSpPr>
        <p:spPr>
          <a:xfrm>
            <a:off x="242515" y="115294"/>
            <a:ext cx="6945464" cy="807058"/>
          </a:xfrm>
          <a:prstGeom prst="rect">
            <a:avLst/>
          </a:prstGeom>
          <a:noFill/>
          <a:ln/>
        </p:spPr>
        <p:txBody>
          <a:bodyPr wrap="square" lIns="0" tIns="0" rIns="0" bIns="0" rtlCol="0" anchor="ctr"/>
          <a:lstStyle/>
          <a:p>
            <a:pPr marL="0" indent="0" algn="ctr">
              <a:buNone/>
            </a:pPr>
            <a:r>
              <a:rPr lang="en-US" sz="2800" b="1" dirty="0">
                <a:solidFill>
                  <a:srgbClr val="1B4332"/>
                </a:solidFill>
                <a:latin typeface="Georgia" pitchFamily="34" charset="0"/>
                <a:ea typeface="Georgia" pitchFamily="34" charset="-122"/>
                <a:cs typeface="Georgia" pitchFamily="34" charset="-120"/>
              </a:rPr>
              <a:t>How should we show Grenfell Tower?</a:t>
            </a:r>
            <a:endParaRPr lang="en-US" sz="2800" dirty="0"/>
          </a:p>
        </p:txBody>
      </p:sp>
      <p:sp>
        <p:nvSpPr>
          <p:cNvPr id="19" name="Shape 13">
            <a:extLst>
              <a:ext uri="{FF2B5EF4-FFF2-40B4-BE49-F238E27FC236}">
                <a16:creationId xmlns:a16="http://schemas.microsoft.com/office/drawing/2014/main" id="{83B48BE1-E797-2BDE-0736-43E783B1E3A9}"/>
              </a:ext>
            </a:extLst>
          </p:cNvPr>
          <p:cNvSpPr/>
          <p:nvPr/>
        </p:nvSpPr>
        <p:spPr>
          <a:xfrm>
            <a:off x="0" y="4892040"/>
            <a:ext cx="9144000" cy="251460"/>
          </a:xfrm>
          <a:prstGeom prst="rect">
            <a:avLst/>
          </a:prstGeom>
          <a:solidFill>
            <a:srgbClr val="2D6A4F"/>
          </a:solidFill>
          <a:ln/>
        </p:spPr>
        <p:txBody>
          <a:bodyPr/>
          <a:lstStyle/>
          <a:p>
            <a:endParaRPr lang="en-GB"/>
          </a:p>
        </p:txBody>
      </p:sp>
      <p:pic>
        <p:nvPicPr>
          <p:cNvPr id="4" name="Picture 3">
            <a:extLst>
              <a:ext uri="{FF2B5EF4-FFF2-40B4-BE49-F238E27FC236}">
                <a16:creationId xmlns:a16="http://schemas.microsoft.com/office/drawing/2014/main" id="{3F938863-31C9-4C45-54A5-26757B6E7C6A}"/>
              </a:ext>
            </a:extLst>
          </p:cNvPr>
          <p:cNvPicPr>
            <a:picLocks noChangeAspect="1"/>
          </p:cNvPicPr>
          <p:nvPr/>
        </p:nvPicPr>
        <p:blipFill>
          <a:blip r:embed="rId3"/>
          <a:stretch>
            <a:fillRect/>
          </a:stretch>
        </p:blipFill>
        <p:spPr>
          <a:xfrm>
            <a:off x="7343931" y="115293"/>
            <a:ext cx="1706326" cy="2544416"/>
          </a:xfrm>
          <a:prstGeom prst="rect">
            <a:avLst/>
          </a:prstGeom>
        </p:spPr>
      </p:pic>
      <p:pic>
        <p:nvPicPr>
          <p:cNvPr id="6" name="Picture 5">
            <a:extLst>
              <a:ext uri="{FF2B5EF4-FFF2-40B4-BE49-F238E27FC236}">
                <a16:creationId xmlns:a16="http://schemas.microsoft.com/office/drawing/2014/main" id="{A10A2F3C-479A-57B4-6090-0632DE8347A5}"/>
              </a:ext>
            </a:extLst>
          </p:cNvPr>
          <p:cNvPicPr>
            <a:picLocks noChangeAspect="1"/>
          </p:cNvPicPr>
          <p:nvPr/>
        </p:nvPicPr>
        <p:blipFill>
          <a:blip r:embed="rId4"/>
          <a:srcRect l="54151" t="18256" b="8492"/>
          <a:stretch>
            <a:fillRect/>
          </a:stretch>
        </p:blipFill>
        <p:spPr>
          <a:xfrm>
            <a:off x="7348876" y="2122997"/>
            <a:ext cx="1701381" cy="2671639"/>
          </a:xfrm>
          <a:prstGeom prst="rect">
            <a:avLst/>
          </a:prstGeom>
        </p:spPr>
      </p:pic>
      <p:sp>
        <p:nvSpPr>
          <p:cNvPr id="7" name="TextBox 6">
            <a:extLst>
              <a:ext uri="{FF2B5EF4-FFF2-40B4-BE49-F238E27FC236}">
                <a16:creationId xmlns:a16="http://schemas.microsoft.com/office/drawing/2014/main" id="{8270A0E4-82F4-C0B7-9883-0A2DFEC26E55}"/>
              </a:ext>
            </a:extLst>
          </p:cNvPr>
          <p:cNvSpPr txBox="1"/>
          <p:nvPr/>
        </p:nvSpPr>
        <p:spPr>
          <a:xfrm>
            <a:off x="242515" y="922352"/>
            <a:ext cx="6891793" cy="3785652"/>
          </a:xfrm>
          <a:prstGeom prst="rect">
            <a:avLst/>
          </a:prstGeom>
          <a:noFill/>
        </p:spPr>
        <p:txBody>
          <a:bodyPr wrap="square" rtlCol="0">
            <a:spAutoFit/>
          </a:bodyPr>
          <a:lstStyle/>
          <a:p>
            <a:pPr marL="285750" indent="-285750">
              <a:buFont typeface="Arial" panose="020B0604020202020204" pitchFamily="34" charset="0"/>
              <a:buChar char="•"/>
            </a:pPr>
            <a:r>
              <a:rPr lang="en-GB" sz="2000" dirty="0"/>
              <a:t>During these lessons you will see pictures of Grenfell.</a:t>
            </a:r>
          </a:p>
          <a:p>
            <a:pPr marL="285750" indent="-285750">
              <a:buFont typeface="Arial" panose="020B0604020202020204" pitchFamily="34" charset="0"/>
              <a:buChar char="•"/>
            </a:pPr>
            <a:r>
              <a:rPr lang="en-GB" sz="2000" dirty="0"/>
              <a:t>However, we will not be looking at any pictures of Grenfell on fire or of the Tower without its protective covering.</a:t>
            </a:r>
          </a:p>
          <a:p>
            <a:pPr marL="285750" indent="-285750">
              <a:buFont typeface="Arial" panose="020B0604020202020204" pitchFamily="34" charset="0"/>
              <a:buChar char="•"/>
            </a:pPr>
            <a:r>
              <a:rPr lang="en-GB" sz="2000" dirty="0"/>
              <a:t>Why do you think this is?</a:t>
            </a:r>
          </a:p>
          <a:p>
            <a:pPr marL="285750" indent="-285750">
              <a:buFont typeface="Arial" panose="020B0604020202020204" pitchFamily="34" charset="0"/>
              <a:buChar char="•"/>
            </a:pPr>
            <a:r>
              <a:rPr lang="en-GB" sz="2000" dirty="0"/>
              <a:t>The Teaching about Grenfell project states:</a:t>
            </a:r>
          </a:p>
          <a:p>
            <a:pPr marL="285750" indent="-285750">
              <a:buFont typeface="Arial" panose="020B0604020202020204" pitchFamily="34" charset="0"/>
              <a:buChar char="•"/>
            </a:pPr>
            <a:endParaRPr lang="en-GB" sz="2000" dirty="0"/>
          </a:p>
          <a:p>
            <a:pPr algn="ctr"/>
            <a:endParaRPr lang="en-GB" sz="2000" dirty="0"/>
          </a:p>
          <a:p>
            <a:pPr algn="ctr"/>
            <a:endParaRPr lang="en-GB" sz="2000" dirty="0"/>
          </a:p>
          <a:p>
            <a:pPr marL="285750" indent="-285750">
              <a:buFont typeface="Arial" panose="020B0604020202020204" pitchFamily="34" charset="0"/>
              <a:buChar char="•"/>
            </a:pPr>
            <a:r>
              <a:rPr lang="en-GB" sz="2000" dirty="0"/>
              <a:t>At the time of the disaster, the news showed many photographs and videos of the fire as it was happening and afterwards.</a:t>
            </a:r>
          </a:p>
          <a:p>
            <a:pPr marL="285750" indent="-285750">
              <a:buFont typeface="Arial" panose="020B0604020202020204" pitchFamily="34" charset="0"/>
              <a:buChar char="•"/>
            </a:pPr>
            <a:r>
              <a:rPr lang="en-GB" sz="2000" dirty="0"/>
              <a:t>What do you think about this?</a:t>
            </a:r>
          </a:p>
        </p:txBody>
      </p:sp>
      <p:sp>
        <p:nvSpPr>
          <p:cNvPr id="9" name="TextBox 8">
            <a:extLst>
              <a:ext uri="{FF2B5EF4-FFF2-40B4-BE49-F238E27FC236}">
                <a16:creationId xmlns:a16="http://schemas.microsoft.com/office/drawing/2014/main" id="{FF4B200B-185D-50B8-7F94-25D91A3B1553}"/>
              </a:ext>
            </a:extLst>
          </p:cNvPr>
          <p:cNvSpPr txBox="1"/>
          <p:nvPr/>
        </p:nvSpPr>
        <p:spPr>
          <a:xfrm>
            <a:off x="201186" y="2575123"/>
            <a:ext cx="7052690" cy="783193"/>
          </a:xfrm>
          <a:prstGeom prst="roundRect">
            <a:avLst/>
          </a:prstGeom>
          <a:solidFill>
            <a:srgbClr val="2D6A4F"/>
          </a:solidFill>
        </p:spPr>
        <p:txBody>
          <a:bodyPr wrap="square">
            <a:spAutoFit/>
          </a:bodyPr>
          <a:lstStyle/>
          <a:p>
            <a:pPr algn="ctr"/>
            <a:r>
              <a:rPr lang="en-US" sz="2000" dirty="0">
                <a:solidFill>
                  <a:schemeClr val="bg1"/>
                </a:solidFill>
              </a:rPr>
              <a:t>“As a recent and ongoing national disaster, Grenfell should be taught with sensitivity and respect for those who were affected.”</a:t>
            </a:r>
            <a:endParaRPr lang="en-GB" sz="2000" dirty="0">
              <a:solidFill>
                <a:schemeClr val="bg1"/>
              </a:solidFill>
            </a:endParaRPr>
          </a:p>
        </p:txBody>
      </p:sp>
    </p:spTree>
    <p:extLst>
      <p:ext uri="{BB962C8B-B14F-4D97-AF65-F5344CB8AC3E}">
        <p14:creationId xmlns:p14="http://schemas.microsoft.com/office/powerpoint/2010/main" val="2271186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AF8F5"/>
        </a:solidFill>
        <a:effectLst/>
      </p:bgPr>
    </p:bg>
    <p:spTree>
      <p:nvGrpSpPr>
        <p:cNvPr id="1" name="">
          <a:extLst>
            <a:ext uri="{FF2B5EF4-FFF2-40B4-BE49-F238E27FC236}">
              <a16:creationId xmlns:a16="http://schemas.microsoft.com/office/drawing/2014/main" id="{C178B90E-4696-1510-A396-A70ECD593192}"/>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FBADF412-B7A8-FE06-5A7E-F8BE4EFAFAF2}"/>
              </a:ext>
            </a:extLst>
          </p:cNvPr>
          <p:cNvPicPr>
            <a:picLocks noChangeAspect="1"/>
          </p:cNvPicPr>
          <p:nvPr/>
        </p:nvPicPr>
        <p:blipFill>
          <a:blip r:embed="rId3"/>
          <a:stretch>
            <a:fillRect/>
          </a:stretch>
        </p:blipFill>
        <p:spPr>
          <a:xfrm>
            <a:off x="4696285" y="1017658"/>
            <a:ext cx="4235924" cy="4125842"/>
          </a:xfrm>
          <a:prstGeom prst="rect">
            <a:avLst/>
          </a:prstGeom>
        </p:spPr>
      </p:pic>
      <p:sp>
        <p:nvSpPr>
          <p:cNvPr id="2" name="Text 0">
            <a:extLst>
              <a:ext uri="{FF2B5EF4-FFF2-40B4-BE49-F238E27FC236}">
                <a16:creationId xmlns:a16="http://schemas.microsoft.com/office/drawing/2014/main" id="{B8BF3588-71B5-45E4-1E94-D2593B36D616}"/>
              </a:ext>
            </a:extLst>
          </p:cNvPr>
          <p:cNvSpPr/>
          <p:nvPr/>
        </p:nvSpPr>
        <p:spPr>
          <a:xfrm>
            <a:off x="4734824" y="233351"/>
            <a:ext cx="4197385" cy="592372"/>
          </a:xfrm>
          <a:prstGeom prst="rect">
            <a:avLst/>
          </a:prstGeom>
          <a:noFill/>
          <a:ln/>
        </p:spPr>
        <p:txBody>
          <a:bodyPr wrap="square" lIns="0" tIns="0" rIns="0" bIns="0" rtlCol="0" anchor="ctr"/>
          <a:lstStyle/>
          <a:p>
            <a:pPr marL="0" indent="0" algn="ctr">
              <a:buNone/>
            </a:pPr>
            <a:r>
              <a:rPr lang="en-US" sz="2800" b="1" dirty="0">
                <a:solidFill>
                  <a:srgbClr val="1B4332"/>
                </a:solidFill>
                <a:latin typeface="Georgia" pitchFamily="34" charset="0"/>
                <a:ea typeface="Georgia" pitchFamily="34" charset="-122"/>
                <a:cs typeface="Georgia" pitchFamily="34" charset="-120"/>
              </a:rPr>
              <a:t>The Grenfell Community</a:t>
            </a:r>
            <a:endParaRPr lang="en-US" sz="2800" dirty="0"/>
          </a:p>
        </p:txBody>
      </p:sp>
      <p:sp>
        <p:nvSpPr>
          <p:cNvPr id="19" name="Shape 13">
            <a:extLst>
              <a:ext uri="{FF2B5EF4-FFF2-40B4-BE49-F238E27FC236}">
                <a16:creationId xmlns:a16="http://schemas.microsoft.com/office/drawing/2014/main" id="{EC86DC38-C4E9-EFB0-CF4A-2F74AC538DED}"/>
              </a:ext>
            </a:extLst>
          </p:cNvPr>
          <p:cNvSpPr/>
          <p:nvPr/>
        </p:nvSpPr>
        <p:spPr>
          <a:xfrm>
            <a:off x="0" y="4892040"/>
            <a:ext cx="9144000" cy="251460"/>
          </a:xfrm>
          <a:prstGeom prst="rect">
            <a:avLst/>
          </a:prstGeom>
          <a:solidFill>
            <a:srgbClr val="2D6A4F"/>
          </a:solidFill>
          <a:ln/>
        </p:spPr>
        <p:txBody>
          <a:bodyPr/>
          <a:lstStyle/>
          <a:p>
            <a:endParaRPr lang="en-GB"/>
          </a:p>
        </p:txBody>
      </p:sp>
      <p:sp>
        <p:nvSpPr>
          <p:cNvPr id="7" name="TextBox 6">
            <a:extLst>
              <a:ext uri="{FF2B5EF4-FFF2-40B4-BE49-F238E27FC236}">
                <a16:creationId xmlns:a16="http://schemas.microsoft.com/office/drawing/2014/main" id="{10EFF305-05AD-8D0E-1C36-13CADFB73013}"/>
              </a:ext>
            </a:extLst>
          </p:cNvPr>
          <p:cNvSpPr txBox="1"/>
          <p:nvPr/>
        </p:nvSpPr>
        <p:spPr>
          <a:xfrm>
            <a:off x="112411" y="145580"/>
            <a:ext cx="4459589" cy="4489311"/>
          </a:xfrm>
          <a:prstGeom prst="roundRect">
            <a:avLst/>
          </a:prstGeom>
          <a:solidFill>
            <a:srgbClr val="2D6A4F"/>
          </a:solidFill>
        </p:spPr>
        <p:txBody>
          <a:bodyPr wrap="square" rtlCol="0">
            <a:spAutoFit/>
          </a:bodyPr>
          <a:lstStyle/>
          <a:p>
            <a:pPr marL="285750" indent="-285750">
              <a:buFont typeface="Arial" panose="020B0604020202020204" pitchFamily="34" charset="0"/>
              <a:buChar char="•"/>
            </a:pPr>
            <a:r>
              <a:rPr lang="en-GB" sz="2000" dirty="0">
                <a:solidFill>
                  <a:schemeClr val="bg1"/>
                </a:solidFill>
              </a:rPr>
              <a:t>Grenfell Tower stands in North Kensington, London.</a:t>
            </a:r>
          </a:p>
          <a:p>
            <a:pPr marL="285750" indent="-285750">
              <a:buFont typeface="Arial" panose="020B0604020202020204" pitchFamily="34" charset="0"/>
              <a:buChar char="•"/>
            </a:pPr>
            <a:r>
              <a:rPr lang="en-GB" sz="2000" dirty="0">
                <a:solidFill>
                  <a:schemeClr val="bg1"/>
                </a:solidFill>
              </a:rPr>
              <a:t>The community that lived in Grenfell Tower and who continue to live around the Tower is ‘tight-knit’; this means that people are close with their neighbours, know each other well, and look out for one another.</a:t>
            </a:r>
          </a:p>
          <a:p>
            <a:pPr marL="285750" indent="-285750">
              <a:buFont typeface="Arial" panose="020B0604020202020204" pitchFamily="34" charset="0"/>
              <a:buChar char="•"/>
            </a:pPr>
            <a:r>
              <a:rPr lang="en-GB" sz="2000" dirty="0">
                <a:solidFill>
                  <a:schemeClr val="bg1"/>
                </a:solidFill>
              </a:rPr>
              <a:t>Importantly, the Grenfell community existed before the disaster and continues to exist after the fire.</a:t>
            </a:r>
          </a:p>
        </p:txBody>
      </p:sp>
    </p:spTree>
    <p:extLst>
      <p:ext uri="{BB962C8B-B14F-4D97-AF65-F5344CB8AC3E}">
        <p14:creationId xmlns:p14="http://schemas.microsoft.com/office/powerpoint/2010/main" val="36742056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F8F5"/>
        </a:solidFill>
        <a:effectLst/>
      </p:bgPr>
    </p:bg>
    <p:spTree>
      <p:nvGrpSpPr>
        <p:cNvPr id="1" name="">
          <a:extLst>
            <a:ext uri="{FF2B5EF4-FFF2-40B4-BE49-F238E27FC236}">
              <a16:creationId xmlns:a16="http://schemas.microsoft.com/office/drawing/2014/main" id="{46E5B6E2-EF35-FE41-B9C8-45D70C524FE4}"/>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C936D7DE-E3B8-583F-2CC0-9F6FEB106BCC}"/>
              </a:ext>
            </a:extLst>
          </p:cNvPr>
          <p:cNvSpPr/>
          <p:nvPr/>
        </p:nvSpPr>
        <p:spPr>
          <a:xfrm>
            <a:off x="204710" y="469417"/>
            <a:ext cx="3191633" cy="592372"/>
          </a:xfrm>
          <a:prstGeom prst="rect">
            <a:avLst/>
          </a:prstGeom>
          <a:noFill/>
          <a:ln/>
        </p:spPr>
        <p:txBody>
          <a:bodyPr wrap="square" lIns="0" tIns="0" rIns="0" bIns="0" rtlCol="0" anchor="ctr"/>
          <a:lstStyle/>
          <a:p>
            <a:pPr marL="0" indent="0" algn="ctr">
              <a:buNone/>
            </a:pPr>
            <a:r>
              <a:rPr lang="en-US" sz="2800" b="1" dirty="0">
                <a:solidFill>
                  <a:srgbClr val="1B4332"/>
                </a:solidFill>
                <a:latin typeface="Georgia" pitchFamily="34" charset="0"/>
                <a:ea typeface="Georgia" pitchFamily="34" charset="-122"/>
                <a:cs typeface="Georgia" pitchFamily="34" charset="-120"/>
              </a:rPr>
              <a:t>The Grenfell Community</a:t>
            </a:r>
            <a:endParaRPr lang="en-US" sz="2800" dirty="0"/>
          </a:p>
        </p:txBody>
      </p:sp>
      <p:pic>
        <p:nvPicPr>
          <p:cNvPr id="4" name="Picture 3">
            <a:extLst>
              <a:ext uri="{FF2B5EF4-FFF2-40B4-BE49-F238E27FC236}">
                <a16:creationId xmlns:a16="http://schemas.microsoft.com/office/drawing/2014/main" id="{C654BC2C-43E1-298F-8148-14F615575B60}"/>
              </a:ext>
            </a:extLst>
          </p:cNvPr>
          <p:cNvPicPr>
            <a:picLocks noChangeAspect="1"/>
          </p:cNvPicPr>
          <p:nvPr/>
        </p:nvPicPr>
        <p:blipFill>
          <a:blip r:embed="rId3"/>
          <a:srcRect l="-19403" r="-988"/>
          <a:stretch>
            <a:fillRect/>
          </a:stretch>
        </p:blipFill>
        <p:spPr>
          <a:xfrm>
            <a:off x="-1045029" y="1413163"/>
            <a:ext cx="5130141" cy="2786421"/>
          </a:xfrm>
          <a:prstGeom prst="rect">
            <a:avLst/>
          </a:prstGeom>
        </p:spPr>
      </p:pic>
      <p:sp>
        <p:nvSpPr>
          <p:cNvPr id="19" name="Shape 13">
            <a:extLst>
              <a:ext uri="{FF2B5EF4-FFF2-40B4-BE49-F238E27FC236}">
                <a16:creationId xmlns:a16="http://schemas.microsoft.com/office/drawing/2014/main" id="{34C47106-F0EF-1E18-F925-E462B0159C12}"/>
              </a:ext>
            </a:extLst>
          </p:cNvPr>
          <p:cNvSpPr/>
          <p:nvPr/>
        </p:nvSpPr>
        <p:spPr>
          <a:xfrm>
            <a:off x="0" y="4892040"/>
            <a:ext cx="9144000" cy="251460"/>
          </a:xfrm>
          <a:prstGeom prst="rect">
            <a:avLst/>
          </a:prstGeom>
          <a:solidFill>
            <a:srgbClr val="2D6A4F"/>
          </a:solidFill>
          <a:ln/>
        </p:spPr>
        <p:txBody>
          <a:bodyPr/>
          <a:lstStyle/>
          <a:p>
            <a:endParaRPr lang="en-GB"/>
          </a:p>
        </p:txBody>
      </p:sp>
      <p:sp>
        <p:nvSpPr>
          <p:cNvPr id="10" name="TextBox 9">
            <a:extLst>
              <a:ext uri="{FF2B5EF4-FFF2-40B4-BE49-F238E27FC236}">
                <a16:creationId xmlns:a16="http://schemas.microsoft.com/office/drawing/2014/main" id="{2979A71A-A9DB-14EB-6F14-6812939C14A3}"/>
              </a:ext>
            </a:extLst>
          </p:cNvPr>
          <p:cNvSpPr txBox="1"/>
          <p:nvPr/>
        </p:nvSpPr>
        <p:spPr>
          <a:xfrm>
            <a:off x="3586349" y="166331"/>
            <a:ext cx="5438899" cy="4528899"/>
          </a:xfrm>
          <a:prstGeom prst="roundRect">
            <a:avLst/>
          </a:prstGeom>
          <a:solidFill>
            <a:srgbClr val="2D6A4F"/>
          </a:solid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chemeClr val="bg1"/>
                </a:solidFill>
                <a:effectLst/>
                <a:uLnTx/>
                <a:uFillTx/>
                <a:latin typeface="Calibri" panose="020F0502020204030204"/>
                <a:ea typeface="+mn-ea"/>
                <a:cs typeface="+mn-cs"/>
              </a:rPr>
              <a:t>The Grenfell community is multicultural, with people of different ethnicities, nationalities, and religions all living close to one another. </a:t>
            </a:r>
            <a:r>
              <a:rPr lang="en-GB" sz="2000" dirty="0">
                <a:solidFill>
                  <a:schemeClr val="bg1"/>
                </a:solidFill>
                <a:latin typeface="Calibri" panose="020F0502020204030204"/>
              </a:rPr>
              <a:t>Some of its members are immigrants coming to the UK in search of safety or new opportunities.</a:t>
            </a:r>
            <a:endParaRPr kumimoji="0" lang="en-GB" sz="2000" b="0" i="0" u="none" strike="noStrike" kern="1200" cap="none" spc="0" normalizeH="0" baseline="0" noProof="0" dirty="0">
              <a:ln>
                <a:noFill/>
              </a:ln>
              <a:solidFill>
                <a:schemeClr val="bg1"/>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chemeClr val="bg1"/>
                </a:solidFill>
                <a:effectLst/>
                <a:uLnTx/>
                <a:uFillTx/>
                <a:latin typeface="Calibri" panose="020F0502020204030204"/>
                <a:ea typeface="+mn-ea"/>
                <a:cs typeface="+mn-cs"/>
              </a:rPr>
              <a:t>Most of the people who lived in Grenfell were working class and most of the residents were from African, Middle Eastern or Asian backgrounds. </a:t>
            </a:r>
            <a:r>
              <a:rPr lang="en-GB" sz="2000" dirty="0">
                <a:solidFill>
                  <a:schemeClr val="bg1"/>
                </a:solidFill>
                <a:latin typeface="Calibri" panose="020F0502020204030204"/>
              </a:rPr>
              <a:t>Many of the flats were social housing, which means they were provided as places to live by the local council.</a:t>
            </a:r>
            <a:endParaRPr kumimoji="0" lang="en-GB" sz="20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1797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F8F5"/>
        </a:solidFill>
        <a:effectLst/>
      </p:bgPr>
    </p:bg>
    <p:spTree>
      <p:nvGrpSpPr>
        <p:cNvPr id="1" name="">
          <a:extLst>
            <a:ext uri="{FF2B5EF4-FFF2-40B4-BE49-F238E27FC236}">
              <a16:creationId xmlns:a16="http://schemas.microsoft.com/office/drawing/2014/main" id="{BADBF958-E7B5-BE00-AA0F-B781029B23E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40DFA3B-2C26-2AAE-4F5D-BB0E0FE611F9}"/>
              </a:ext>
            </a:extLst>
          </p:cNvPr>
          <p:cNvSpPr/>
          <p:nvPr/>
        </p:nvSpPr>
        <p:spPr>
          <a:xfrm>
            <a:off x="242515" y="115294"/>
            <a:ext cx="6945464" cy="807058"/>
          </a:xfrm>
          <a:prstGeom prst="rect">
            <a:avLst/>
          </a:prstGeom>
          <a:noFill/>
          <a:ln/>
        </p:spPr>
        <p:txBody>
          <a:bodyPr wrap="square" lIns="0" tIns="0" rIns="0" bIns="0" rtlCol="0" anchor="ctr"/>
          <a:lstStyle/>
          <a:p>
            <a:pPr marL="0" indent="0" algn="ctr">
              <a:buNone/>
            </a:pPr>
            <a:r>
              <a:rPr lang="en-US" sz="2800" b="1" dirty="0">
                <a:solidFill>
                  <a:srgbClr val="1B4332"/>
                </a:solidFill>
                <a:latin typeface="Georgia" pitchFamily="34" charset="0"/>
                <a:ea typeface="Georgia" pitchFamily="34" charset="-122"/>
                <a:cs typeface="Georgia" pitchFamily="34" charset="-120"/>
              </a:rPr>
              <a:t>What led to the Grenfell disaster?</a:t>
            </a:r>
            <a:endParaRPr lang="en-US" sz="2800" dirty="0"/>
          </a:p>
        </p:txBody>
      </p:sp>
      <p:sp>
        <p:nvSpPr>
          <p:cNvPr id="19" name="Shape 13">
            <a:extLst>
              <a:ext uri="{FF2B5EF4-FFF2-40B4-BE49-F238E27FC236}">
                <a16:creationId xmlns:a16="http://schemas.microsoft.com/office/drawing/2014/main" id="{D8B08122-47BE-2810-A316-06591F0BF07B}"/>
              </a:ext>
            </a:extLst>
          </p:cNvPr>
          <p:cNvSpPr/>
          <p:nvPr/>
        </p:nvSpPr>
        <p:spPr>
          <a:xfrm>
            <a:off x="0" y="4892040"/>
            <a:ext cx="9144000" cy="251460"/>
          </a:xfrm>
          <a:prstGeom prst="rect">
            <a:avLst/>
          </a:prstGeom>
          <a:solidFill>
            <a:srgbClr val="2D6A4F"/>
          </a:solidFill>
          <a:ln/>
        </p:spPr>
        <p:txBody>
          <a:bodyPr/>
          <a:lstStyle/>
          <a:p>
            <a:endParaRPr lang="en-GB"/>
          </a:p>
        </p:txBody>
      </p:sp>
      <p:pic>
        <p:nvPicPr>
          <p:cNvPr id="4" name="Picture 3">
            <a:extLst>
              <a:ext uri="{FF2B5EF4-FFF2-40B4-BE49-F238E27FC236}">
                <a16:creationId xmlns:a16="http://schemas.microsoft.com/office/drawing/2014/main" id="{DD7550FB-610D-9648-7EE5-71D2CA65FD46}"/>
              </a:ext>
            </a:extLst>
          </p:cNvPr>
          <p:cNvPicPr>
            <a:picLocks noChangeAspect="1"/>
          </p:cNvPicPr>
          <p:nvPr/>
        </p:nvPicPr>
        <p:blipFill>
          <a:blip r:embed="rId3"/>
          <a:stretch>
            <a:fillRect/>
          </a:stretch>
        </p:blipFill>
        <p:spPr>
          <a:xfrm>
            <a:off x="7343931" y="115293"/>
            <a:ext cx="1706326" cy="2544416"/>
          </a:xfrm>
          <a:prstGeom prst="rect">
            <a:avLst/>
          </a:prstGeom>
        </p:spPr>
      </p:pic>
      <p:pic>
        <p:nvPicPr>
          <p:cNvPr id="6" name="Picture 5">
            <a:extLst>
              <a:ext uri="{FF2B5EF4-FFF2-40B4-BE49-F238E27FC236}">
                <a16:creationId xmlns:a16="http://schemas.microsoft.com/office/drawing/2014/main" id="{50F76F87-D72B-F82C-B82E-AB397EDF1136}"/>
              </a:ext>
            </a:extLst>
          </p:cNvPr>
          <p:cNvPicPr>
            <a:picLocks noChangeAspect="1"/>
          </p:cNvPicPr>
          <p:nvPr/>
        </p:nvPicPr>
        <p:blipFill>
          <a:blip r:embed="rId4"/>
          <a:srcRect l="54151" t="18256" b="8492"/>
          <a:stretch>
            <a:fillRect/>
          </a:stretch>
        </p:blipFill>
        <p:spPr>
          <a:xfrm>
            <a:off x="7348876" y="2122997"/>
            <a:ext cx="1701381" cy="2671639"/>
          </a:xfrm>
          <a:prstGeom prst="rect">
            <a:avLst/>
          </a:prstGeom>
        </p:spPr>
      </p:pic>
      <p:sp>
        <p:nvSpPr>
          <p:cNvPr id="5" name="TextBox 4">
            <a:extLst>
              <a:ext uri="{FF2B5EF4-FFF2-40B4-BE49-F238E27FC236}">
                <a16:creationId xmlns:a16="http://schemas.microsoft.com/office/drawing/2014/main" id="{C412108C-9974-83D1-3771-F82A4D9441D2}"/>
              </a:ext>
            </a:extLst>
          </p:cNvPr>
          <p:cNvSpPr txBox="1"/>
          <p:nvPr/>
        </p:nvSpPr>
        <p:spPr>
          <a:xfrm>
            <a:off x="342900" y="3582045"/>
            <a:ext cx="6775450" cy="1123712"/>
          </a:xfrm>
          <a:prstGeom prst="roundRect">
            <a:avLst/>
          </a:prstGeom>
          <a:solidFill>
            <a:srgbClr val="2D6A4F"/>
          </a:solidFill>
        </p:spPr>
        <p:txBody>
          <a:bodyPr wrap="square">
            <a:spAutoFit/>
          </a:bodyPr>
          <a:lstStyle/>
          <a:p>
            <a:pPr algn="ctr"/>
            <a:r>
              <a:rPr lang="en-GB" sz="2000" dirty="0">
                <a:solidFill>
                  <a:schemeClr val="bg1"/>
                </a:solidFill>
              </a:rPr>
              <a:t>Crucially, residents had been raising concerns about safety – there were over 40 flagged safety concerns. </a:t>
            </a:r>
          </a:p>
          <a:p>
            <a:pPr algn="ctr"/>
            <a:r>
              <a:rPr lang="en-GB" sz="2000" dirty="0">
                <a:solidFill>
                  <a:schemeClr val="bg1"/>
                </a:solidFill>
              </a:rPr>
              <a:t>They were ignored. Why might this have happened?</a:t>
            </a:r>
          </a:p>
        </p:txBody>
      </p:sp>
      <p:sp>
        <p:nvSpPr>
          <p:cNvPr id="7" name="TextBox 6">
            <a:extLst>
              <a:ext uri="{FF2B5EF4-FFF2-40B4-BE49-F238E27FC236}">
                <a16:creationId xmlns:a16="http://schemas.microsoft.com/office/drawing/2014/main" id="{51114399-7C8B-25E3-BC4E-A80DE0D1E4AF}"/>
              </a:ext>
            </a:extLst>
          </p:cNvPr>
          <p:cNvSpPr txBox="1"/>
          <p:nvPr/>
        </p:nvSpPr>
        <p:spPr>
          <a:xfrm>
            <a:off x="296186" y="887850"/>
            <a:ext cx="6891793" cy="2585323"/>
          </a:xfrm>
          <a:prstGeom prst="rect">
            <a:avLst/>
          </a:prstGeom>
          <a:noFill/>
        </p:spPr>
        <p:txBody>
          <a:bodyPr wrap="square" rtlCol="0">
            <a:spAutoFit/>
          </a:bodyPr>
          <a:lstStyle/>
          <a:p>
            <a:pPr marL="285750" indent="-285750">
              <a:buFont typeface="Arial" panose="020B0604020202020204" pitchFamily="34" charset="0"/>
              <a:buChar char="•"/>
            </a:pPr>
            <a:r>
              <a:rPr lang="en-GB" dirty="0"/>
              <a:t>There were serious issues with the building’s safety, including the cladding. This meant that when a fire began, it swiftly covered the whole Tower.</a:t>
            </a:r>
          </a:p>
          <a:p>
            <a:pPr marL="285750" indent="-285750">
              <a:buFont typeface="Arial" panose="020B0604020202020204" pitchFamily="34" charset="0"/>
              <a:buChar char="•"/>
            </a:pPr>
            <a:r>
              <a:rPr lang="en-GB" dirty="0"/>
              <a:t>Government, regulators, manufacturers, contractors, the building’s managers and the fire service all contributed to the conditions that made the disaster possible. </a:t>
            </a:r>
          </a:p>
          <a:p>
            <a:pPr marL="285750" indent="-285750">
              <a:buFont typeface="Arial" panose="020B0604020202020204" pitchFamily="34" charset="0"/>
              <a:buChar char="•"/>
            </a:pPr>
            <a:r>
              <a:rPr lang="en-GB" dirty="0"/>
              <a:t>The Inquiry also found systematic dishonesty by companies that made and sold some of the products used. Residents had repeatedly raised safety concerns but were not listened to.</a:t>
            </a:r>
          </a:p>
        </p:txBody>
      </p:sp>
    </p:spTree>
    <p:extLst>
      <p:ext uri="{BB962C8B-B14F-4D97-AF65-F5344CB8AC3E}">
        <p14:creationId xmlns:p14="http://schemas.microsoft.com/office/powerpoint/2010/main" val="19459869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8abf2c63-bf4d-4de9-b096-baf698bc2d8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50470BE42071B41813AD48BBAFAB4B5" ma:contentTypeVersion="15" ma:contentTypeDescription="Create a new document." ma:contentTypeScope="" ma:versionID="1fabfb87e185ca09349be5f20520be7f">
  <xsd:schema xmlns:xsd="http://www.w3.org/2001/XMLSchema" xmlns:xs="http://www.w3.org/2001/XMLSchema" xmlns:p="http://schemas.microsoft.com/office/2006/metadata/properties" xmlns:ns3="8abf2c63-bf4d-4de9-b096-baf698bc2d86" xmlns:ns4="0c4559a5-1108-454f-8d9d-9538f6f21a4f" targetNamespace="http://schemas.microsoft.com/office/2006/metadata/properties" ma:root="true" ma:fieldsID="d505cd65922190bbe36a81c618c574cd" ns3:_="" ns4:_="">
    <xsd:import namespace="8abf2c63-bf4d-4de9-b096-baf698bc2d86"/>
    <xsd:import namespace="0c4559a5-1108-454f-8d9d-9538f6f21a4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element ref="ns3:MediaLengthInSecond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bf2c63-bf4d-4de9-b096-baf698bc2d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c4559a5-1108-454f-8d9d-9538f6f21a4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6129AD-DB9C-4523-9185-E05C59FF6DB3}">
  <ds:schemaRefs>
    <ds:schemaRef ds:uri="http://schemas.microsoft.com/sharepoint/v3/contenttype/forms"/>
  </ds:schemaRefs>
</ds:datastoreItem>
</file>

<file path=customXml/itemProps2.xml><?xml version="1.0" encoding="utf-8"?>
<ds:datastoreItem xmlns:ds="http://schemas.openxmlformats.org/officeDocument/2006/customXml" ds:itemID="{305D97B0-DAB5-431E-982D-034BF2664CBD}">
  <ds:schemaRefs>
    <ds:schemaRef ds:uri="8abf2c63-bf4d-4de9-b096-baf698bc2d86"/>
    <ds:schemaRef ds:uri="http://schemas.microsoft.com/office/2006/metadata/properties"/>
    <ds:schemaRef ds:uri="http://www.w3.org/XML/1998/namespace"/>
    <ds:schemaRef ds:uri="http://purl.org/dc/dcmitype/"/>
    <ds:schemaRef ds:uri="http://purl.org/dc/terms/"/>
    <ds:schemaRef ds:uri="0c4559a5-1108-454f-8d9d-9538f6f21a4f"/>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4039020C-91A7-49C7-A79A-937F0AF2A4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bf2c63-bf4d-4de9-b096-baf698bc2d86"/>
    <ds:schemaRef ds:uri="0c4559a5-1108-454f-8d9d-9538f6f21a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391</TotalTime>
  <Words>1444</Words>
  <Application>Microsoft Office PowerPoint</Application>
  <PresentationFormat>On-screen Show (16:9)</PresentationFormat>
  <Paragraphs>126</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Georgia</vt:lpstr>
      <vt:lpstr>Calibri</vt:lpstr>
      <vt:lpstr>Trebuchet MS</vt:lpstr>
      <vt:lpstr>Playfair Display ExtraBold</vt:lpstr>
      <vt:lpstr>Arial</vt:lpstr>
      <vt:lpstr>Aptos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Mutual Aid, Community and Justice after Grenfell</dc:title>
  <dc:subject>PptxGenJS Presentation</dc:subject>
  <dc:creator>Grenfell Citizenship Lesson</dc:creator>
  <cp:lastModifiedBy>Jonny Tridgell</cp:lastModifiedBy>
  <cp:revision>2</cp:revision>
  <dcterms:created xsi:type="dcterms:W3CDTF">2026-02-07T08:33:08Z</dcterms:created>
  <dcterms:modified xsi:type="dcterms:W3CDTF">2026-08-24T09:13:44Z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0x010100F50470BE42071B41813AD48BBAFAB4B5</vt:lpwstr>
  </property>
</Properties>
</file>